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1037" r:id="rId2"/>
    <p:sldId id="1038" r:id="rId3"/>
    <p:sldId id="1039" r:id="rId4"/>
    <p:sldId id="1040" r:id="rId5"/>
    <p:sldId id="1041" r:id="rId6"/>
    <p:sldId id="1042" r:id="rId7"/>
    <p:sldId id="1043" r:id="rId8"/>
    <p:sldId id="1035" r:id="rId9"/>
  </p:sldIdLst>
  <p:sldSz cx="12192000" cy="6858000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3333"/>
    <a:srgbClr val="173F5F"/>
    <a:srgbClr val="F4A261"/>
    <a:srgbClr val="E9C46A"/>
    <a:srgbClr val="E76F51"/>
    <a:srgbClr val="ED7D31"/>
    <a:srgbClr val="DAB041"/>
    <a:srgbClr val="BD9237"/>
    <a:srgbClr val="2A9D8F"/>
    <a:srgbClr val="F8F6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24" autoAdjust="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>
        <p:guide orient="horz" pos="220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63A18E5-A0D9-4DE9-8175-4714BA954D78}" type="datetimeFigureOut">
              <a:rPr lang="es-CO" altLang="es-CO"/>
              <a:pPr>
                <a:defRPr/>
              </a:pPr>
              <a:t>15/04/2024</a:t>
            </a:fld>
            <a:endParaRPr lang="es-CO" alt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noProof="0"/>
              <a:t>Editar el estilo de texto del patrón</a:t>
            </a:r>
          </a:p>
          <a:p>
            <a:pPr lvl="1"/>
            <a:r>
              <a:rPr lang="es-ES" altLang="es-CO" noProof="0"/>
              <a:t>Segundo nivel</a:t>
            </a:r>
          </a:p>
          <a:p>
            <a:pPr lvl="2"/>
            <a:r>
              <a:rPr lang="es-ES" altLang="es-CO" noProof="0"/>
              <a:t>Tercer nivel</a:t>
            </a:r>
          </a:p>
          <a:p>
            <a:pPr lvl="3"/>
            <a:r>
              <a:rPr lang="es-ES" altLang="es-CO" noProof="0"/>
              <a:t>Cuarto nivel</a:t>
            </a:r>
          </a:p>
          <a:p>
            <a:pPr lvl="4"/>
            <a:r>
              <a:rPr lang="es-ES" altLang="es-CO" noProof="0"/>
              <a:t>Quinto nivel</a:t>
            </a:r>
            <a:endParaRPr lang="es-CO" alt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FC71C11-CB1F-4293-8B42-28E21BCA906D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354872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709644"/>
            <a:ext cx="9144000" cy="1663447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rgbClr val="AD3333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554909"/>
            <a:ext cx="9144000" cy="10105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editar el estilo de subtítulo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201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DA6CB-D3E4-4B23-BD2C-29898E8E8D0A}" type="datetimeFigureOut">
              <a:rPr lang="es-CO" altLang="es-CO"/>
              <a:pPr>
                <a:defRPr/>
              </a:pPr>
              <a:t>15/04/2024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D8EA2-5042-4875-A37A-6744D37E4262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94360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7366A-F3A6-4CC4-B840-9EDE02E74CD2}" type="datetimeFigureOut">
              <a:rPr lang="es-CO" altLang="es-CO"/>
              <a:pPr>
                <a:defRPr/>
              </a:pPr>
              <a:t>15/04/2024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E0346-D625-4449-9F82-2DA76696FDB3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79179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811" y="160027"/>
            <a:ext cx="10515600" cy="984562"/>
          </a:xfrm>
        </p:spPr>
        <p:txBody>
          <a:bodyPr anchor="t">
            <a:normAutofit/>
          </a:bodyPr>
          <a:lstStyle>
            <a:lvl1pPr>
              <a:defRPr sz="2400" b="1">
                <a:solidFill>
                  <a:srgbClr val="AD3333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3415" y="1304617"/>
            <a:ext cx="10925175" cy="5036362"/>
          </a:xfrm>
        </p:spPr>
        <p:txBody>
          <a:bodyPr/>
          <a:lstStyle>
            <a:lvl1pPr marL="0" indent="0">
              <a:buNone/>
              <a:defRPr>
                <a:latin typeface="+mn-lt"/>
                <a:cs typeface="Arial" panose="020B0604020202020204" pitchFamily="34" charset="0"/>
              </a:defRPr>
            </a:lvl1pPr>
            <a:lvl2pPr>
              <a:defRPr>
                <a:latin typeface="+mn-lt"/>
                <a:cs typeface="Arial" panose="020B0604020202020204" pitchFamily="34" charset="0"/>
              </a:defRPr>
            </a:lvl2pPr>
            <a:lvl3pPr>
              <a:defRPr>
                <a:latin typeface="+mn-lt"/>
                <a:cs typeface="Arial" panose="020B0604020202020204" pitchFamily="34" charset="0"/>
              </a:defRPr>
            </a:lvl3pPr>
            <a:lvl4pPr>
              <a:defRPr>
                <a:latin typeface="+mn-lt"/>
                <a:cs typeface="Arial" panose="020B0604020202020204" pitchFamily="34" charset="0"/>
              </a:defRPr>
            </a:lvl4pPr>
            <a:lvl5pPr>
              <a:defRPr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5635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C16E0-D039-44C8-8192-BDED2ABD827A}" type="datetimeFigureOut">
              <a:rPr lang="es-CO" altLang="es-CO"/>
              <a:pPr>
                <a:defRPr/>
              </a:pPr>
              <a:t>15/04/2024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F9D22-3D66-4249-AA17-FD6741AF4098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317421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00998-559D-4EBD-9347-6656379B4AEC}" type="datetimeFigureOut">
              <a:rPr lang="es-CO" altLang="es-CO"/>
              <a:pPr>
                <a:defRPr/>
              </a:pPr>
              <a:t>15/04/2024</a:t>
            </a:fld>
            <a:endParaRPr lang="es-CO" altLang="es-CO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1419D-0432-4585-A706-2226F93876C0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372170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ECEDC-06ED-4C7C-9B03-83046E1325F6}" type="datetimeFigureOut">
              <a:rPr lang="es-CO" altLang="es-CO"/>
              <a:pPr>
                <a:defRPr/>
              </a:pPr>
              <a:t>15/04/2024</a:t>
            </a:fld>
            <a:endParaRPr lang="es-CO" altLang="es-CO" dirty="0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70616-2E74-471E-AAEF-A4D337523D7F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98930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F25C1-17BB-4366-890E-F326F3BED209}" type="datetimeFigureOut">
              <a:rPr lang="es-CO" altLang="es-CO"/>
              <a:pPr>
                <a:defRPr/>
              </a:pPr>
              <a:t>15/04/2024</a:t>
            </a:fld>
            <a:endParaRPr lang="es-CO" altLang="es-CO" dirty="0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7D14-50C1-4B66-A5F4-D9657C158CA5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104833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9A324-A69E-4F9E-8265-9E809888D80A}" type="datetimeFigureOut">
              <a:rPr lang="es-CO" altLang="es-CO"/>
              <a:pPr>
                <a:defRPr/>
              </a:pPr>
              <a:t>15/04/2024</a:t>
            </a:fld>
            <a:endParaRPr lang="es-CO" altLang="es-CO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040C8-FB79-4E6D-A221-B9C004F27102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2948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B7F63-9348-4FED-9EED-D818C16FCE77}" type="datetimeFigureOut">
              <a:rPr lang="es-CO" altLang="es-CO"/>
              <a:pPr>
                <a:defRPr/>
              </a:pPr>
              <a:t>15/04/2024</a:t>
            </a:fld>
            <a:endParaRPr lang="es-CO" altLang="es-CO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0772A-1E30-40C1-8DA4-4C4BD7994531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36570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s-CO" altLang="es-CO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Editar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s-CO" alt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3F7A46F-03D8-4E44-98A7-21D921D8A9B6}" type="datetimeFigureOut">
              <a:rPr lang="es-CO" altLang="es-CO"/>
              <a:pPr>
                <a:defRPr/>
              </a:pPr>
              <a:t>15/04/2024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BB4E2-C74A-4947-B3B8-AA5F80113A4E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1" r:id="rId3"/>
    <p:sldLayoutId id="2147483987" r:id="rId4"/>
    <p:sldLayoutId id="2147483988" r:id="rId5"/>
    <p:sldLayoutId id="2147483989" r:id="rId6"/>
    <p:sldLayoutId id="2147483990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>
            <a:extLst>
              <a:ext uri="{FF2B5EF4-FFF2-40B4-BE49-F238E27FC236}">
                <a16:creationId xmlns:a16="http://schemas.microsoft.com/office/drawing/2014/main" id="{3C229D0A-EA7F-B515-D660-6A05545F5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09644"/>
            <a:ext cx="9144000" cy="1663447"/>
          </a:xfrm>
        </p:spPr>
        <p:txBody>
          <a:bodyPr/>
          <a:lstStyle/>
          <a:p>
            <a:r>
              <a:rPr lang="es-CO" dirty="0"/>
              <a:t>Título del trabajo de grado</a:t>
            </a:r>
          </a:p>
        </p:txBody>
      </p:sp>
      <p:sp>
        <p:nvSpPr>
          <p:cNvPr id="3" name="Subtítulo 4">
            <a:extLst>
              <a:ext uri="{FF2B5EF4-FFF2-40B4-BE49-F238E27FC236}">
                <a16:creationId xmlns:a16="http://schemas.microsoft.com/office/drawing/2014/main" id="{EE78DBBB-6C69-B350-8C04-B7D773B3D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4909"/>
            <a:ext cx="9144000" cy="1010540"/>
          </a:xfrm>
        </p:spPr>
        <p:txBody>
          <a:bodyPr/>
          <a:lstStyle/>
          <a:p>
            <a:r>
              <a:rPr lang="es-CO" dirty="0"/>
              <a:t>Modalidad, Autor y Director</a:t>
            </a:r>
          </a:p>
          <a:p>
            <a:endParaRPr lang="es-CO" dirty="0"/>
          </a:p>
          <a:p>
            <a:r>
              <a:rPr lang="es-CO" dirty="0"/>
              <a:t>(Este formato aplica para trabajos de grado de </a:t>
            </a:r>
            <a:r>
              <a:rPr lang="es-CO" dirty="0">
                <a:highlight>
                  <a:srgbClr val="FFFF00"/>
                </a:highlight>
              </a:rPr>
              <a:t>Investigación y Diplomado</a:t>
            </a:r>
            <a:r>
              <a:rPr lang="es-CO" dirty="0"/>
              <a:t>)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52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AF4C6D-A6AD-4B5B-B047-03156B03340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s-CO" sz="3600" dirty="0"/>
              <a:t>Objetivos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7F77F9-2AB2-422D-8C2C-44592552B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>
                <a:highlight>
                  <a:srgbClr val="FFFF00"/>
                </a:highlight>
              </a:rPr>
              <a:t>Máximo 1 diapositiva </a:t>
            </a:r>
            <a:r>
              <a:rPr lang="es-CO" dirty="0"/>
              <a:t>para presentar el objetivo general y los objetivos específicos.</a:t>
            </a:r>
          </a:p>
          <a:p>
            <a:endParaRPr lang="es-CO" dirty="0"/>
          </a:p>
          <a:p>
            <a:r>
              <a:rPr lang="es-CO" dirty="0"/>
              <a:t>En esta diapositiva deben ir los objetivos aprobados previamente por el comité.</a:t>
            </a:r>
          </a:p>
        </p:txBody>
      </p:sp>
    </p:spTree>
    <p:extLst>
      <p:ext uri="{BB962C8B-B14F-4D97-AF65-F5344CB8AC3E}">
        <p14:creationId xmlns:p14="http://schemas.microsoft.com/office/powerpoint/2010/main" val="157283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AB4784-E49D-4028-9CD3-49820CB32347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s-CO" sz="3600" dirty="0"/>
              <a:t>Acotaciones y restricciones del proyecto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D4F2D0-A55D-4A64-AA87-B9BDE2DAB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Señale las limitaciones o restricciones que tiene su proyecto de trabajo de grado. (Ej. Uso de un software específico, …) </a:t>
            </a:r>
          </a:p>
          <a:p>
            <a:endParaRPr lang="es-CO" dirty="0"/>
          </a:p>
          <a:p>
            <a:r>
              <a:rPr lang="es-CO" dirty="0">
                <a:highlight>
                  <a:srgbClr val="FFFF00"/>
                </a:highlight>
              </a:rPr>
              <a:t>Máximo 1 diapositiva.</a:t>
            </a:r>
          </a:p>
        </p:txBody>
      </p:sp>
    </p:spTree>
    <p:extLst>
      <p:ext uri="{BB962C8B-B14F-4D97-AF65-F5344CB8AC3E}">
        <p14:creationId xmlns:p14="http://schemas.microsoft.com/office/powerpoint/2010/main" val="2987573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AB4784-E49D-4028-9CD3-49820CB32347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s-CO" sz="3600" dirty="0"/>
              <a:t>Metodología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D4F2D0-A55D-4A64-AA87-B9BDE2DAB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12" y="1304617"/>
            <a:ext cx="10925175" cy="50363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dirty="0"/>
              <a:t>Descripción de la metodología empleada para resolver el problema (Metodología de diseño y/o criterios de selección, </a:t>
            </a:r>
            <a:r>
              <a:rPr lang="es-MX" dirty="0" err="1"/>
              <a:t>etc</a:t>
            </a:r>
            <a:r>
              <a:rPr lang="es-MX" dirty="0"/>
              <a:t>).  (Se recomienda presentarla en forma de diagrama de flujo)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dirty="0"/>
              <a:t>Consideraciones y restricciones de la metodología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dirty="0"/>
              <a:t>Descripción de casos de estudio o sistemas de prueba (Si aplica)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MX" dirty="0"/>
          </a:p>
          <a:p>
            <a:r>
              <a:rPr lang="es-CO" dirty="0">
                <a:highlight>
                  <a:srgbClr val="FFFF00"/>
                </a:highlight>
              </a:rPr>
              <a:t>Máximo 2 diapositivas.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13904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s-MX" sz="3600" dirty="0"/>
              <a:t>Resultados</a:t>
            </a:r>
            <a:endParaRPr lang="es-CO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just">
              <a:buChar char="•"/>
            </a:pPr>
            <a:r>
              <a:rPr lang="es-MX" dirty="0"/>
              <a:t>Resultados. Recuerde que todos los resultados deben ser analizados a la luz de los objetivos propuestos y del aporte que espera dar con su trabajo de grado. </a:t>
            </a:r>
          </a:p>
          <a:p>
            <a:pPr marL="457200" indent="-457200" algn="just">
              <a:buChar char="•"/>
            </a:pPr>
            <a:endParaRPr lang="es-MX" dirty="0"/>
          </a:p>
          <a:p>
            <a:pPr marL="457200" indent="-457200" algn="just">
              <a:buChar char="•"/>
            </a:pPr>
            <a:r>
              <a:rPr lang="es-MX" dirty="0"/>
              <a:t>Las diapositivas que considere sin sobrepasar el </a:t>
            </a:r>
            <a:r>
              <a:rPr lang="es-MX" dirty="0">
                <a:highlight>
                  <a:srgbClr val="FFFF00"/>
                </a:highlight>
              </a:rPr>
              <a:t>límite total de 20 diapositivas.</a:t>
            </a:r>
            <a:r>
              <a:rPr lang="es-MX" dirty="0"/>
              <a:t> (incluidas las otras secciones de la presentación)</a:t>
            </a:r>
          </a:p>
          <a:p>
            <a:pPr marL="457200" indent="-457200" algn="just">
              <a:buChar char="•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75779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6FA52-3ED2-70F5-07BC-4A349B8DDAA1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s-MX" sz="3600" dirty="0"/>
              <a:t>Análisis de Impactos</a:t>
            </a:r>
            <a:endParaRPr lang="es-CO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56E15C-486C-356C-17F0-1A1707018E3E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Char char="•"/>
            </a:pPr>
            <a:r>
              <a:rPr lang="es-CO" dirty="0"/>
              <a:t>Describa los impactos que apliquen a su proyecto, </a:t>
            </a:r>
            <a:r>
              <a:rPr lang="es-MX" dirty="0"/>
              <a:t>los que apliquen: económicos, ambientales, sociales, empresariales, investigativos, etc.</a:t>
            </a:r>
          </a:p>
          <a:p>
            <a:pPr marL="457200" indent="-457200">
              <a:buChar char="•"/>
            </a:pPr>
            <a:endParaRPr lang="es-MX" dirty="0"/>
          </a:p>
          <a:p>
            <a:pPr marL="457200" indent="-457200">
              <a:buChar char="•"/>
            </a:pPr>
            <a:r>
              <a:rPr lang="es-MX" dirty="0">
                <a:highlight>
                  <a:srgbClr val="FFFF00"/>
                </a:highlight>
              </a:rPr>
              <a:t>Mínimo 2 diapositivas</a:t>
            </a:r>
          </a:p>
          <a:p>
            <a:pPr marL="457200" indent="-457200">
              <a:buChar char="•"/>
            </a:pPr>
            <a:endParaRPr lang="es-CO" dirty="0"/>
          </a:p>
          <a:p>
            <a:pPr marL="457200" indent="-457200">
              <a:buChar char="•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66180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6FA52-3ED2-70F5-07BC-4A349B8DDAA1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s-MX" sz="3600" dirty="0"/>
              <a:t>Conclusiones y recomendaciones</a:t>
            </a:r>
            <a:endParaRPr lang="es-CO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56E15C-486C-356C-17F0-1A1707018E3E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dirty="0"/>
              <a:t>Las diapositivas que considere sin sobrepasar el límite total de 20 diapositivas. (incluidas las otras secciones de la presentación)</a:t>
            </a:r>
          </a:p>
          <a:p>
            <a:pPr marL="457200" indent="-457200">
              <a:buChar char="•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07280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65464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16406</TotalTime>
  <Words>248</Words>
  <Application>Microsoft Office PowerPoint</Application>
  <PresentationFormat>Panorámica</PresentationFormat>
  <Paragraphs>28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Título del trabajo de grado</vt:lpstr>
      <vt:lpstr>Objetivos</vt:lpstr>
      <vt:lpstr>Acotaciones y restricciones del proyecto</vt:lpstr>
      <vt:lpstr>Metodología</vt:lpstr>
      <vt:lpstr>Resultados</vt:lpstr>
      <vt:lpstr>Análisis de Impactos</vt:lpstr>
      <vt:lpstr>Conclusiones y recomendaciones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Aramirezp</dc:creator>
  <cp:lastModifiedBy>VICTOR MANUEL  GARRIDO AREVALO</cp:lastModifiedBy>
  <cp:revision>2213</cp:revision>
  <cp:lastPrinted>2017-04-25T23:06:26Z</cp:lastPrinted>
  <dcterms:created xsi:type="dcterms:W3CDTF">2017-03-31T14:04:32Z</dcterms:created>
  <dcterms:modified xsi:type="dcterms:W3CDTF">2024-04-15T14:20:28Z</dcterms:modified>
</cp:coreProperties>
</file>