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568" r:id="rId2"/>
    <p:sldId id="598" r:id="rId3"/>
    <p:sldId id="599" r:id="rId4"/>
    <p:sldId id="600" r:id="rId5"/>
    <p:sldId id="601" r:id="rId6"/>
    <p:sldId id="602" r:id="rId7"/>
    <p:sldId id="603" r:id="rId8"/>
    <p:sldId id="565" r:id="rId9"/>
    <p:sldId id="566" r:id="rId10"/>
    <p:sldId id="604" r:id="rId11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EAEAE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 smtClean="0"/>
              <a:t>Editar el estilo de texto del patrón</a:t>
            </a:r>
          </a:p>
          <a:p>
            <a:pPr lvl="1"/>
            <a:r>
              <a:rPr lang="es-ES" altLang="es-CO" noProof="0" smtClean="0"/>
              <a:t>Segundo nivel</a:t>
            </a:r>
          </a:p>
          <a:p>
            <a:pPr lvl="2"/>
            <a:r>
              <a:rPr lang="es-ES" altLang="es-CO" noProof="0" smtClean="0"/>
              <a:t>Tercer nivel</a:t>
            </a:r>
          </a:p>
          <a:p>
            <a:pPr lvl="3"/>
            <a:r>
              <a:rPr lang="es-ES" altLang="es-CO" noProof="0" smtClean="0"/>
              <a:t>Cuarto nivel</a:t>
            </a:r>
          </a:p>
          <a:p>
            <a:pPr lvl="4"/>
            <a:r>
              <a:rPr lang="es-ES" altLang="es-CO" noProof="0" smtClean="0"/>
              <a:t>Quinto nivel</a:t>
            </a:r>
            <a:endParaRPr lang="es-CO" altLang="es-CO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248029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93294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811" y="160027"/>
            <a:ext cx="10515600" cy="984562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rgbClr val="AD3333"/>
                </a:solidFill>
                <a:latin typeface="Calibri" panose="020F0502020204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04617"/>
            <a:ext cx="10925175" cy="50363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7D64-DD1B-42F4-B917-98FA35DFC54B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76F5-E7E0-4616-81B9-CA5B9100DBF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Editar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16/01/2019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ctrTitle"/>
          </p:nvPr>
        </p:nvSpPr>
        <p:spPr>
          <a:xfrm>
            <a:off x="285752" y="4857750"/>
            <a:ext cx="11677649" cy="8905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CO" dirty="0" smtClean="0">
                <a:latin typeface="Calibri" pitchFamily="34" charset="0"/>
              </a:rPr>
              <a:t>CURRÍCULO </a:t>
            </a:r>
            <a:br>
              <a:rPr lang="es-CO" dirty="0" smtClean="0">
                <a:latin typeface="Calibri" pitchFamily="34" charset="0"/>
              </a:rPr>
            </a:br>
            <a:r>
              <a:rPr lang="es-CO" dirty="0" smtClean="0">
                <a:latin typeface="Calibri" pitchFamily="34" charset="0"/>
              </a:rPr>
              <a:t>PROGRAMA XXXXXXXXXXXXXXXXX XXXXXX</a:t>
            </a:r>
          </a:p>
        </p:txBody>
      </p:sp>
    </p:spTree>
    <p:extLst>
      <p:ext uri="{BB962C8B-B14F-4D97-AF65-F5344CB8AC3E}">
        <p14:creationId xmlns:p14="http://schemas.microsoft.com/office/powerpoint/2010/main" val="81335123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uadroTexto 4"/>
          <p:cNvSpPr txBox="1"/>
          <p:nvPr/>
        </p:nvSpPr>
        <p:spPr>
          <a:xfrm>
            <a:off x="2738438" y="4425950"/>
            <a:ext cx="6772275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Formando líderes </a:t>
            </a:r>
            <a:r>
              <a:rPr lang="es-CO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para la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construcción</a:t>
            </a:r>
            <a:r>
              <a:rPr lang="es-CO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de un nuevo </a:t>
            </a:r>
            <a:r>
              <a:rPr lang="es-CO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país en paz</a:t>
            </a:r>
          </a:p>
        </p:txBody>
      </p:sp>
      <p:grpSp>
        <p:nvGrpSpPr>
          <p:cNvPr id="12292" name="Grupo 7"/>
          <p:cNvGrpSpPr>
            <a:grpSpLocks/>
          </p:cNvGrpSpPr>
          <p:nvPr/>
        </p:nvGrpSpPr>
        <p:grpSpPr bwMode="auto">
          <a:xfrm>
            <a:off x="3282950" y="4111625"/>
            <a:ext cx="6294438" cy="1527175"/>
            <a:chOff x="3355878" y="3552997"/>
            <a:chExt cx="5986966" cy="1527698"/>
          </a:xfrm>
        </p:grpSpPr>
        <p:pic>
          <p:nvPicPr>
            <p:cNvPr id="12294" name="Imagen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5878" y="3552997"/>
              <a:ext cx="462466" cy="83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Imagen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880378" y="4245495"/>
              <a:ext cx="462466" cy="83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293" name="Picture 8" descr="D:\Judit\SAAI\ai acreditacion logo-0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1843088"/>
            <a:ext cx="2827338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36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Introducción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Se inicia con la presentación de los perfiles, apara posteriormente explicar como llegamos a ellos a través del currículo. 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32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Características del currículo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Describir la integralidad, flexibilidad, interdisciplinaridad, articulación con otras áreas del conocimiento, esto se puede hacer una lamina por característica.  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014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Pensamiento pedagógico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33415" y="1373890"/>
            <a:ext cx="10925175" cy="5036362"/>
          </a:xfrm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416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Estrategias pedagógicas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Se incluye el uso de las TIC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41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Plan de estudios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Se inicia hablando de la modernización curricular estado y procesos superados, proyección.  Otra lamina con la malla actual, explicando claramente numero de créditos por semestre.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674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Componentes de formación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Explicación de cada componente con alcances, numero de materias, de créditos, la finalidad dentro de la formación entre otros.   </a:t>
            </a:r>
            <a:endParaRPr lang="es-MX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4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ORGANIZACIÓN DE LAS ACTIVIDADES DE FORMACIÓN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8639" y="1144589"/>
            <a:ext cx="9802772" cy="5125973"/>
          </a:xfrm>
        </p:spPr>
        <p:txBody>
          <a:bodyPr/>
          <a:lstStyle/>
          <a:p>
            <a:pPr algn="just"/>
            <a:r>
              <a:rPr lang="es-ES" sz="20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Las actividades </a:t>
            </a:r>
            <a:r>
              <a:rPr lang="es-ES" sz="20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académicas cursos docencia directa, otras actividades proyectos de aula, entre otros….</a:t>
            </a:r>
            <a:endParaRPr lang="es-ES" sz="20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54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95406" y="287438"/>
            <a:ext cx="7429552" cy="549274"/>
          </a:xfrm>
        </p:spPr>
        <p:txBody>
          <a:bodyPr/>
          <a:lstStyle/>
          <a:p>
            <a:r>
              <a:rPr lang="es-ES" dirty="0" smtClean="0"/>
              <a:t>SISTEMA DE EVALUACIÓN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10687" y="1605932"/>
            <a:ext cx="7704856" cy="3416320"/>
          </a:xfrm>
          <a:prstGeom prst="rect">
            <a:avLst/>
          </a:prstGeom>
          <a:solidFill>
            <a:schemeClr val="bg1"/>
          </a:solidFill>
          <a:ln>
            <a:solidFill>
              <a:srgbClr val="99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just"/>
            <a:endParaRPr lang="es-CO" b="1" i="1" dirty="0" smtClean="0"/>
          </a:p>
          <a:p>
            <a:pPr algn="just"/>
            <a:r>
              <a:rPr lang="es-CO" b="1" i="1" dirty="0" smtClean="0"/>
              <a:t>PARÁGRAFO </a:t>
            </a:r>
            <a:r>
              <a:rPr lang="es-CO" b="1" i="1" dirty="0"/>
              <a:t>PRIMERO</a:t>
            </a:r>
            <a:r>
              <a:rPr lang="es-CO" b="1" i="1" dirty="0" smtClean="0"/>
              <a:t>. </a:t>
            </a:r>
            <a:r>
              <a:rPr lang="es-CO" i="1" dirty="0" smtClean="0"/>
              <a:t>Las </a:t>
            </a:r>
            <a:r>
              <a:rPr lang="es-CO" i="1" dirty="0"/>
              <a:t>evaluaciones de las semanas sexta (6) y décima </a:t>
            </a:r>
            <a:r>
              <a:rPr lang="es-CO" i="1" dirty="0" smtClean="0"/>
              <a:t>primera (</a:t>
            </a:r>
            <a:r>
              <a:rPr lang="es-CO" i="1" dirty="0"/>
              <a:t>11), tendrán un porcentaje del 35% cada una, distribuida, así: una prueba escrita con </a:t>
            </a:r>
            <a:r>
              <a:rPr lang="es-CO" i="1" dirty="0" smtClean="0"/>
              <a:t>un valor </a:t>
            </a:r>
            <a:r>
              <a:rPr lang="es-CO" i="1" dirty="0"/>
              <a:t>del </a:t>
            </a:r>
            <a:r>
              <a:rPr lang="es-CO" b="1" i="1" dirty="0"/>
              <a:t>20%, </a:t>
            </a:r>
            <a:r>
              <a:rPr lang="es-CO" i="1" dirty="0"/>
              <a:t>presentada en la semana de evaluación y el </a:t>
            </a:r>
            <a:r>
              <a:rPr lang="es-CO" b="1" i="1" dirty="0"/>
              <a:t>15% </a:t>
            </a:r>
            <a:r>
              <a:rPr lang="es-CO" i="1" dirty="0"/>
              <a:t>restante </a:t>
            </a:r>
            <a:r>
              <a:rPr lang="es-CO" i="1" dirty="0" smtClean="0"/>
              <a:t>corresponderá a </a:t>
            </a:r>
            <a:r>
              <a:rPr lang="es-CO" i="1" dirty="0"/>
              <a:t>trabajos, </a:t>
            </a:r>
            <a:r>
              <a:rPr lang="es-CO" i="1" dirty="0" err="1"/>
              <a:t>quices</a:t>
            </a:r>
            <a:r>
              <a:rPr lang="es-CO" i="1" dirty="0"/>
              <a:t>, exposiciones, talleres, trabajos de campo, informes de práctica</a:t>
            </a:r>
            <a:r>
              <a:rPr lang="es-CO" i="1" dirty="0" smtClean="0"/>
              <a:t>, realizadas </a:t>
            </a:r>
            <a:r>
              <a:rPr lang="es-CO" i="1" dirty="0"/>
              <a:t>con anterioridad a la semana de evaluación, en común acuerdo con </a:t>
            </a:r>
            <a:r>
              <a:rPr lang="es-CO" i="1" dirty="0" smtClean="0"/>
              <a:t>el docente </a:t>
            </a:r>
            <a:r>
              <a:rPr lang="es-CO" i="1" dirty="0"/>
              <a:t>de la asignatura respectiva. La evaluación de la semana décima sexta (16</a:t>
            </a:r>
            <a:r>
              <a:rPr lang="es-CO" i="1" dirty="0" smtClean="0"/>
              <a:t>) tendrá </a:t>
            </a:r>
            <a:r>
              <a:rPr lang="es-CO" i="1" dirty="0"/>
              <a:t>un porcentaje del 30%, distribuido en la prueba escrita del </a:t>
            </a:r>
            <a:r>
              <a:rPr lang="es-CO" b="1" i="1" dirty="0"/>
              <a:t>20% y el 10% </a:t>
            </a:r>
            <a:r>
              <a:rPr lang="es-CO" i="1" dirty="0"/>
              <a:t>restante</a:t>
            </a:r>
            <a:r>
              <a:rPr lang="es-CO" i="1" dirty="0" smtClean="0"/>
              <a:t>, corresponde </a:t>
            </a:r>
            <a:r>
              <a:rPr lang="es-CO" i="1" dirty="0"/>
              <a:t>a las actividades de trabajos, </a:t>
            </a:r>
            <a:r>
              <a:rPr lang="es-CO" i="1" dirty="0" err="1"/>
              <a:t>quices</a:t>
            </a:r>
            <a:r>
              <a:rPr lang="es-CO" i="1" dirty="0"/>
              <a:t>, talleres, exposiciones, trabajo </a:t>
            </a:r>
            <a:r>
              <a:rPr lang="es-CO" i="1" dirty="0" smtClean="0"/>
              <a:t>de campo </a:t>
            </a:r>
            <a:r>
              <a:rPr lang="es-CO" i="1" dirty="0"/>
              <a:t>e informes de práctica, acordadas previamente</a:t>
            </a:r>
            <a:r>
              <a:rPr lang="es-CO" i="1" dirty="0" smtClean="0"/>
              <a:t>.</a:t>
            </a:r>
          </a:p>
          <a:p>
            <a:pPr algn="just"/>
            <a:endParaRPr lang="es-CO" dirty="0"/>
          </a:p>
        </p:txBody>
      </p:sp>
      <p:sp>
        <p:nvSpPr>
          <p:cNvPr id="7" name="6 CuadroTexto"/>
          <p:cNvSpPr txBox="1"/>
          <p:nvPr/>
        </p:nvSpPr>
        <p:spPr>
          <a:xfrm>
            <a:off x="410687" y="5289734"/>
            <a:ext cx="7180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b="1" dirty="0"/>
              <a:t>ACUERDO No.186 02 de diciembre de 2005.</a:t>
            </a:r>
            <a:r>
              <a:rPr lang="es-CO" sz="1400" dirty="0"/>
              <a:t>Reglamento Académico Estudiantil de Pregrado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118756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ARTÍCULO 32.- </a:t>
            </a:r>
            <a:r>
              <a:rPr lang="es-CO" b="1" i="1" dirty="0"/>
              <a:t>Aplicación de </a:t>
            </a:r>
            <a:r>
              <a:rPr lang="es-CO" b="1" i="1" dirty="0" smtClean="0"/>
              <a:t>Evaluaciones. </a:t>
            </a:r>
            <a:endParaRPr lang="es-CO" dirty="0"/>
          </a:p>
        </p:txBody>
      </p:sp>
      <p:sp>
        <p:nvSpPr>
          <p:cNvPr id="8" name="8 CuadroTexto"/>
          <p:cNvSpPr txBox="1"/>
          <p:nvPr/>
        </p:nvSpPr>
        <p:spPr>
          <a:xfrm>
            <a:off x="9627830" y="3013656"/>
            <a:ext cx="238815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>
                <a:solidFill>
                  <a:schemeClr val="bg1">
                    <a:lumMod val="65000"/>
                  </a:schemeClr>
                </a:solidFill>
              </a:rPr>
              <a:t>Este es ejemplo de otro programa, se debe colocar como se realiza el proceso de evaluación en el programa.</a:t>
            </a:r>
            <a:endParaRPr lang="es-CO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4533</TotalTime>
  <Words>337</Words>
  <Application>Microsoft Office PowerPoint</Application>
  <PresentationFormat>Panorámica</PresentationFormat>
  <Paragraphs>21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Century Gothic</vt:lpstr>
      <vt:lpstr>Tema de Office</vt:lpstr>
      <vt:lpstr>CURRÍCULO  PROGRAMA XXXXXXXXXXXXXXXXX XXXXXX</vt:lpstr>
      <vt:lpstr>Introducción </vt:lpstr>
      <vt:lpstr>Características del currículo </vt:lpstr>
      <vt:lpstr>Pensamiento pedagógico</vt:lpstr>
      <vt:lpstr>Estrategias pedagógicas </vt:lpstr>
      <vt:lpstr>Plan de estudios</vt:lpstr>
      <vt:lpstr>Componentes de formación </vt:lpstr>
      <vt:lpstr>ORGANIZACIÓN DE LAS ACTIVIDADES DE FORMACIÓN</vt:lpstr>
      <vt:lpstr>SISTEMA DE EVALUACIÓN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UNIPAMPLONA</cp:lastModifiedBy>
  <cp:revision>1022</cp:revision>
  <cp:lastPrinted>2017-04-25T23:06:26Z</cp:lastPrinted>
  <dcterms:created xsi:type="dcterms:W3CDTF">2017-03-31T14:04:32Z</dcterms:created>
  <dcterms:modified xsi:type="dcterms:W3CDTF">2019-01-16T13:45:51Z</dcterms:modified>
</cp:coreProperties>
</file>