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1037" r:id="rId2"/>
    <p:sldId id="1038" r:id="rId3"/>
    <p:sldId id="1036" r:id="rId4"/>
    <p:sldId id="1039" r:id="rId5"/>
    <p:sldId id="1040" r:id="rId6"/>
    <p:sldId id="1041" r:id="rId7"/>
    <p:sldId id="1042" r:id="rId8"/>
    <p:sldId id="1043" r:id="rId9"/>
    <p:sldId id="1044" r:id="rId10"/>
    <p:sldId id="1045" r:id="rId11"/>
    <p:sldId id="1046" r:id="rId12"/>
    <p:sldId id="1047" r:id="rId13"/>
    <p:sldId id="1048" r:id="rId14"/>
    <p:sldId id="1035" r:id="rId15"/>
  </p:sldIdLst>
  <p:sldSz cx="12192000" cy="6858000"/>
  <p:notesSz cx="6858000" cy="914400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3333"/>
    <a:srgbClr val="173F5F"/>
    <a:srgbClr val="F4A261"/>
    <a:srgbClr val="E9C46A"/>
    <a:srgbClr val="E76F51"/>
    <a:srgbClr val="ED7D31"/>
    <a:srgbClr val="DAB041"/>
    <a:srgbClr val="BD9237"/>
    <a:srgbClr val="2A9D8F"/>
    <a:srgbClr val="F8F6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3" autoAdjust="0"/>
    <p:restoredTop sz="94624" autoAdjust="0"/>
  </p:normalViewPr>
  <p:slideViewPr>
    <p:cSldViewPr snapToGrid="0">
      <p:cViewPr varScale="1">
        <p:scale>
          <a:sx n="47" d="100"/>
          <a:sy n="47" d="100"/>
        </p:scale>
        <p:origin x="53" y="826"/>
      </p:cViewPr>
      <p:guideLst>
        <p:guide orient="horz" pos="2205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63A18E5-A0D9-4DE9-8175-4714BA954D78}" type="datetimeFigureOut">
              <a:rPr lang="es-CO" altLang="es-CO"/>
              <a:pPr>
                <a:defRPr/>
              </a:pPr>
              <a:t>25/03/2026</a:t>
            </a:fld>
            <a:endParaRPr lang="es-CO" altLang="es-CO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CO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 noProof="0"/>
              <a:t>Editar el estilo de texto del patrón</a:t>
            </a:r>
          </a:p>
          <a:p>
            <a:pPr lvl="1"/>
            <a:r>
              <a:rPr lang="es-ES" altLang="es-CO" noProof="0"/>
              <a:t>Segundo nivel</a:t>
            </a:r>
          </a:p>
          <a:p>
            <a:pPr lvl="2"/>
            <a:r>
              <a:rPr lang="es-ES" altLang="es-CO" noProof="0"/>
              <a:t>Tercer nivel</a:t>
            </a:r>
          </a:p>
          <a:p>
            <a:pPr lvl="3"/>
            <a:r>
              <a:rPr lang="es-ES" altLang="es-CO" noProof="0"/>
              <a:t>Cuarto nivel</a:t>
            </a:r>
          </a:p>
          <a:p>
            <a:pPr lvl="4"/>
            <a:r>
              <a:rPr lang="es-ES" altLang="es-CO" noProof="0"/>
              <a:t>Quinto nivel</a:t>
            </a:r>
            <a:endParaRPr lang="es-CO" altLang="es-CO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FC71C11-CB1F-4293-8B42-28E21BCA906D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23548729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709644"/>
            <a:ext cx="9144000" cy="1663447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rgbClr val="AD3333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554909"/>
            <a:ext cx="9144000" cy="101054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2012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DA6CB-D3E4-4B23-BD2C-29898E8E8D0A}" type="datetimeFigureOut">
              <a:rPr lang="es-CO" altLang="es-CO"/>
              <a:pPr>
                <a:defRPr/>
              </a:pPr>
              <a:t>25/03/2026</a:t>
            </a:fld>
            <a:endParaRPr lang="es-CO" alt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D8EA2-5042-4875-A37A-6744D37E4262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2943602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7366A-F3A6-4CC4-B840-9EDE02E74CD2}" type="datetimeFigureOut">
              <a:rPr lang="es-CO" altLang="es-CO"/>
              <a:pPr>
                <a:defRPr/>
              </a:pPr>
              <a:t>25/03/2026</a:t>
            </a:fld>
            <a:endParaRPr lang="es-CO" alt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E0346-D625-4449-9F82-2DA76696FDB3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2791796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5811" y="160027"/>
            <a:ext cx="10515600" cy="984562"/>
          </a:xfrm>
        </p:spPr>
        <p:txBody>
          <a:bodyPr anchor="t">
            <a:normAutofit/>
          </a:bodyPr>
          <a:lstStyle>
            <a:lvl1pPr>
              <a:defRPr sz="2400" b="1">
                <a:solidFill>
                  <a:srgbClr val="AD3333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33415" y="1304617"/>
            <a:ext cx="10925175" cy="5036362"/>
          </a:xfrm>
        </p:spPr>
        <p:txBody>
          <a:bodyPr/>
          <a:lstStyle>
            <a:lvl1pPr marL="0" indent="0">
              <a:buNone/>
              <a:defRPr>
                <a:latin typeface="+mn-lt"/>
                <a:cs typeface="Arial" panose="020B0604020202020204" pitchFamily="34" charset="0"/>
              </a:defRPr>
            </a:lvl1pPr>
            <a:lvl2pPr>
              <a:defRPr>
                <a:latin typeface="+mn-lt"/>
                <a:cs typeface="Arial" panose="020B0604020202020204" pitchFamily="34" charset="0"/>
              </a:defRPr>
            </a:lvl2pPr>
            <a:lvl3pPr>
              <a:defRPr>
                <a:latin typeface="+mn-lt"/>
                <a:cs typeface="Arial" panose="020B0604020202020204" pitchFamily="34" charset="0"/>
              </a:defRPr>
            </a:lvl3pPr>
            <a:lvl4pPr>
              <a:defRPr>
                <a:latin typeface="+mn-lt"/>
                <a:cs typeface="Arial" panose="020B0604020202020204" pitchFamily="34" charset="0"/>
              </a:defRPr>
            </a:lvl4pPr>
            <a:lvl5pPr>
              <a:defRPr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56356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05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49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C16E0-D039-44C8-8192-BDED2ABD827A}" type="datetimeFigureOut">
              <a:rPr lang="es-CO" altLang="es-CO"/>
              <a:pPr>
                <a:defRPr/>
              </a:pPr>
              <a:t>25/03/2026</a:t>
            </a:fld>
            <a:endParaRPr lang="es-CO" alt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F9D22-3D66-4249-AA17-FD6741AF4098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3174218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00998-559D-4EBD-9347-6656379B4AEC}" type="datetimeFigureOut">
              <a:rPr lang="es-CO" altLang="es-CO"/>
              <a:pPr>
                <a:defRPr/>
              </a:pPr>
              <a:t>25/03/2026</a:t>
            </a:fld>
            <a:endParaRPr lang="es-CO" altLang="es-CO" dirty="0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1419D-0432-4585-A706-2226F93876C0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372170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ECEDC-06ED-4C7C-9B03-83046E1325F6}" type="datetimeFigureOut">
              <a:rPr lang="es-CO" altLang="es-CO"/>
              <a:pPr>
                <a:defRPr/>
              </a:pPr>
              <a:t>25/03/2026</a:t>
            </a:fld>
            <a:endParaRPr lang="es-CO" altLang="es-CO" dirty="0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70616-2E74-471E-AAEF-A4D337523D7F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2989303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F25C1-17BB-4366-890E-F326F3BED209}" type="datetimeFigureOut">
              <a:rPr lang="es-CO" altLang="es-CO"/>
              <a:pPr>
                <a:defRPr/>
              </a:pPr>
              <a:t>25/03/2026</a:t>
            </a:fld>
            <a:endParaRPr lang="es-CO" altLang="es-CO" dirty="0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E7D14-50C1-4B66-A5F4-D9657C158CA5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1048338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9A324-A69E-4F9E-8265-9E809888D80A}" type="datetimeFigureOut">
              <a:rPr lang="es-CO" altLang="es-CO"/>
              <a:pPr>
                <a:defRPr/>
              </a:pPr>
              <a:t>25/03/2026</a:t>
            </a:fld>
            <a:endParaRPr lang="es-CO" altLang="es-CO" dirty="0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040C8-FB79-4E6D-A221-B9C004F27102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229488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B7F63-9348-4FED-9EED-D818C16FCE77}" type="datetimeFigureOut">
              <a:rPr lang="es-CO" altLang="es-CO"/>
              <a:pPr>
                <a:defRPr/>
              </a:pPr>
              <a:t>25/03/2026</a:t>
            </a:fld>
            <a:endParaRPr lang="es-CO" altLang="es-CO" dirty="0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0772A-1E30-40C1-8DA4-4C4BD7994531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365709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/>
              <a:t>Haga clic para modificar el estilo de título del patrón</a:t>
            </a:r>
            <a:endParaRPr lang="es-CO" altLang="es-CO"/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/>
              <a:t>Editar el estilo de texto del patrón</a:t>
            </a:r>
          </a:p>
          <a:p>
            <a:pPr lvl="1"/>
            <a:r>
              <a:rPr lang="es-ES" altLang="es-CO"/>
              <a:t>Segundo nivel</a:t>
            </a:r>
          </a:p>
          <a:p>
            <a:pPr lvl="2"/>
            <a:r>
              <a:rPr lang="es-ES" altLang="es-CO"/>
              <a:t>Tercer nivel</a:t>
            </a:r>
          </a:p>
          <a:p>
            <a:pPr lvl="3"/>
            <a:r>
              <a:rPr lang="es-ES" altLang="es-CO"/>
              <a:t>Cuarto nivel</a:t>
            </a:r>
          </a:p>
          <a:p>
            <a:pPr lvl="4"/>
            <a:r>
              <a:rPr lang="es-ES" altLang="es-CO"/>
              <a:t>Quinto nivel</a:t>
            </a:r>
            <a:endParaRPr lang="es-CO" alt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3F7A46F-03D8-4E44-98A7-21D921D8A9B6}" type="datetimeFigureOut">
              <a:rPr lang="es-CO" altLang="es-CO"/>
              <a:pPr>
                <a:defRPr/>
              </a:pPr>
              <a:t>25/03/2026</a:t>
            </a:fld>
            <a:endParaRPr lang="es-CO" alt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5FBB4E2-C74A-4947-B3B8-AA5F80113A4E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6" r:id="rId1"/>
    <p:sldLayoutId id="2147483997" r:id="rId2"/>
    <p:sldLayoutId id="2147483991" r:id="rId3"/>
    <p:sldLayoutId id="2147483987" r:id="rId4"/>
    <p:sldLayoutId id="2147483988" r:id="rId5"/>
    <p:sldLayoutId id="2147483989" r:id="rId6"/>
    <p:sldLayoutId id="2147483990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3">
            <a:extLst>
              <a:ext uri="{FF2B5EF4-FFF2-40B4-BE49-F238E27FC236}">
                <a16:creationId xmlns:a16="http://schemas.microsoft.com/office/drawing/2014/main" id="{3081F2D3-B922-3794-4AC5-C6A9AF8F6F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09644"/>
            <a:ext cx="9144000" cy="1663447"/>
          </a:xfrm>
        </p:spPr>
        <p:txBody>
          <a:bodyPr/>
          <a:lstStyle/>
          <a:p>
            <a:r>
              <a:rPr lang="es-MX" dirty="0"/>
              <a:t>TITULO DEL ANTEPROYECTO DE TRABAJO DE GRADO EN ESPAÑOL</a:t>
            </a:r>
            <a:endParaRPr lang="es-CO" dirty="0"/>
          </a:p>
        </p:txBody>
      </p:sp>
      <p:sp>
        <p:nvSpPr>
          <p:cNvPr id="3" name="Subtítulo 4">
            <a:extLst>
              <a:ext uri="{FF2B5EF4-FFF2-40B4-BE49-F238E27FC236}">
                <a16:creationId xmlns:a16="http://schemas.microsoft.com/office/drawing/2014/main" id="{55CE106F-6760-B5DB-9358-E6E5D2290E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54909"/>
            <a:ext cx="9144000" cy="1010540"/>
          </a:xfrm>
        </p:spPr>
        <p:txBody>
          <a:bodyPr/>
          <a:lstStyle/>
          <a:p>
            <a:r>
              <a:rPr lang="es-MX" dirty="0"/>
              <a:t>AUTOR (ES)</a:t>
            </a:r>
          </a:p>
          <a:p>
            <a:r>
              <a:rPr lang="es-MX" dirty="0"/>
              <a:t>MODALIDAD </a:t>
            </a:r>
          </a:p>
          <a:p>
            <a:r>
              <a:rPr lang="es-MX" dirty="0"/>
              <a:t>SEMESTRE ACADÉMICO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5288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EFC5BBC6-6CBD-D0FB-D792-0C56C4D6B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11" y="397933"/>
            <a:ext cx="10515600" cy="746656"/>
          </a:xfrm>
        </p:spPr>
        <p:txBody>
          <a:bodyPr/>
          <a:lstStyle/>
          <a:p>
            <a:r>
              <a:rPr lang="es-MX" dirty="0"/>
              <a:t>Metodología </a:t>
            </a:r>
            <a:endParaRPr lang="es-CO" dirty="0"/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9A718615-A32E-F151-5016-76108F7CC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15" y="1566333"/>
            <a:ext cx="10925175" cy="3293534"/>
          </a:xfrm>
        </p:spPr>
        <p:txBody>
          <a:bodyPr/>
          <a:lstStyle/>
          <a:p>
            <a:r>
              <a:rPr lang="es-MX" dirty="0"/>
              <a:t>Fases metodológicas</a:t>
            </a:r>
          </a:p>
          <a:p>
            <a:r>
              <a:rPr lang="es-MX" dirty="0"/>
              <a:t>Actividades y productos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860327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E254B9B6-4B98-FCF2-E93C-257390378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11" y="397933"/>
            <a:ext cx="10515600" cy="746656"/>
          </a:xfrm>
        </p:spPr>
        <p:txBody>
          <a:bodyPr/>
          <a:lstStyle/>
          <a:p>
            <a:r>
              <a:rPr lang="es-MX" dirty="0"/>
              <a:t>Cronograma</a:t>
            </a:r>
            <a:endParaRPr lang="es-CO" dirty="0"/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4BA89D56-666B-729E-AAAC-62AA4D705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15" y="1566333"/>
            <a:ext cx="10925175" cy="3293534"/>
          </a:xfrm>
        </p:spPr>
        <p:txBody>
          <a:bodyPr/>
          <a:lstStyle/>
          <a:p>
            <a:r>
              <a:rPr lang="es-MX" dirty="0"/>
              <a:t>Cronograma del trabajo de grado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204702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036E8381-3239-4A89-5B7D-F591369F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11" y="397933"/>
            <a:ext cx="10515600" cy="746656"/>
          </a:xfrm>
        </p:spPr>
        <p:txBody>
          <a:bodyPr/>
          <a:lstStyle/>
          <a:p>
            <a:r>
              <a:rPr lang="es-MX" dirty="0"/>
              <a:t>Resultados esperados </a:t>
            </a:r>
            <a:endParaRPr lang="es-CO" dirty="0"/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C0534E3-4E12-6886-A04E-5774392D0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15" y="1566333"/>
            <a:ext cx="10925175" cy="3293534"/>
          </a:xfrm>
        </p:spPr>
        <p:txBody>
          <a:bodyPr/>
          <a:lstStyle/>
          <a:p>
            <a:r>
              <a:rPr lang="es-MX" dirty="0"/>
              <a:t>Se enunciaran los resultados esperados del proyecto en ingles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4680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4921F0DA-481D-5E63-B208-1319D121C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11" y="397933"/>
            <a:ext cx="10515600" cy="746656"/>
          </a:xfrm>
        </p:spPr>
        <p:txBody>
          <a:bodyPr/>
          <a:lstStyle/>
          <a:p>
            <a:r>
              <a:rPr lang="es-MX" dirty="0"/>
              <a:t>Bibliografía </a:t>
            </a:r>
            <a:endParaRPr lang="es-CO" dirty="0"/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D8225066-9BBB-2FD7-F0B1-15044A103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15" y="1566333"/>
            <a:ext cx="10925175" cy="3293534"/>
          </a:xfrm>
        </p:spPr>
        <p:txBody>
          <a:bodyPr/>
          <a:lstStyle/>
          <a:p>
            <a:r>
              <a:rPr lang="es-MX" dirty="0"/>
              <a:t>Se presentara la bibliografía de la propuesta de trabajo de grado, mínimo 10 citas bibliográficas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595061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6546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49B880-0092-C62F-CD2A-2A21F48E0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3">
            <a:extLst>
              <a:ext uri="{FF2B5EF4-FFF2-40B4-BE49-F238E27FC236}">
                <a16:creationId xmlns:a16="http://schemas.microsoft.com/office/drawing/2014/main" id="{A1A61550-0F57-92B9-7BCC-9D8F8FEBFF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09644"/>
            <a:ext cx="9144000" cy="1663447"/>
          </a:xfrm>
        </p:spPr>
        <p:txBody>
          <a:bodyPr/>
          <a:lstStyle/>
          <a:p>
            <a:r>
              <a:rPr lang="es-MX" dirty="0"/>
              <a:t>TITULO DEL ANTEPROYECTO DE TRABAJO DE GRADO EN INGLES</a:t>
            </a:r>
            <a:endParaRPr lang="es-CO" dirty="0"/>
          </a:p>
        </p:txBody>
      </p:sp>
      <p:sp>
        <p:nvSpPr>
          <p:cNvPr id="9" name="Subtítulo 4">
            <a:extLst>
              <a:ext uri="{FF2B5EF4-FFF2-40B4-BE49-F238E27FC236}">
                <a16:creationId xmlns:a16="http://schemas.microsoft.com/office/drawing/2014/main" id="{532E08DB-60E4-9B92-4850-D7680AB725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54909"/>
            <a:ext cx="9144000" cy="1010540"/>
          </a:xfrm>
        </p:spPr>
        <p:txBody>
          <a:bodyPr/>
          <a:lstStyle/>
          <a:p>
            <a:r>
              <a:rPr lang="es-MX" dirty="0"/>
              <a:t>AUTOR (ES)</a:t>
            </a:r>
          </a:p>
          <a:p>
            <a:r>
              <a:rPr lang="es-MX" dirty="0"/>
              <a:t>SEMESTRE ACADÉMICO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76008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">
            <a:extLst>
              <a:ext uri="{FF2B5EF4-FFF2-40B4-BE49-F238E27FC236}">
                <a16:creationId xmlns:a16="http://schemas.microsoft.com/office/drawing/2014/main" id="{6CAB1CD4-CC0E-8198-B557-1C1EBEE61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11" y="160027"/>
            <a:ext cx="10515600" cy="984562"/>
          </a:xfrm>
        </p:spPr>
        <p:txBody>
          <a:bodyPr/>
          <a:lstStyle/>
          <a:p>
            <a:r>
              <a:rPr lang="es-CO" dirty="0"/>
              <a:t>Generalidades del proyecto</a:t>
            </a:r>
          </a:p>
        </p:txBody>
      </p:sp>
      <p:sp>
        <p:nvSpPr>
          <p:cNvPr id="12" name="Marcador de contenido 2">
            <a:extLst>
              <a:ext uri="{FF2B5EF4-FFF2-40B4-BE49-F238E27FC236}">
                <a16:creationId xmlns:a16="http://schemas.microsoft.com/office/drawing/2014/main" id="{6EC818B7-0E15-0573-A274-B2F10BE8BB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82" y="2289179"/>
            <a:ext cx="10925175" cy="2378383"/>
          </a:xfrm>
        </p:spPr>
        <p:txBody>
          <a:bodyPr/>
          <a:lstStyle/>
          <a:p>
            <a:r>
              <a:rPr lang="es-MX" dirty="0"/>
              <a:t>Resumen: de la propuesta de trabajo de grado</a:t>
            </a:r>
          </a:p>
          <a:p>
            <a:r>
              <a:rPr lang="es-MX" dirty="0"/>
              <a:t>Palabras Clave:</a:t>
            </a:r>
          </a:p>
          <a:p>
            <a:r>
              <a:rPr lang="es-MX" dirty="0" err="1"/>
              <a:t>Abstract</a:t>
            </a:r>
            <a:r>
              <a:rPr lang="es-MX" dirty="0"/>
              <a:t>:</a:t>
            </a:r>
          </a:p>
          <a:p>
            <a:r>
              <a:rPr lang="es-MX" dirty="0" err="1"/>
              <a:t>Keywords</a:t>
            </a:r>
            <a:r>
              <a:rPr lang="es-MX" dirty="0"/>
              <a:t>: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0766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063910C1-350B-6FD0-F282-BE2D13826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11" y="397933"/>
            <a:ext cx="10515600" cy="746656"/>
          </a:xfrm>
        </p:spPr>
        <p:txBody>
          <a:bodyPr/>
          <a:lstStyle/>
          <a:p>
            <a:r>
              <a:rPr lang="es-MX" dirty="0"/>
              <a:t>Problema de Investigación </a:t>
            </a:r>
            <a:endParaRPr lang="es-CO" dirty="0"/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4C4C62A8-1AE1-9D09-98A4-5CD02D9D3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15" y="1566333"/>
            <a:ext cx="10925175" cy="3293534"/>
          </a:xfrm>
        </p:spPr>
        <p:txBody>
          <a:bodyPr/>
          <a:lstStyle/>
          <a:p>
            <a:r>
              <a:rPr lang="es-MX" dirty="0"/>
              <a:t>Se realizara una lamina de presentación del problema de Investigación de manera sintética este se presentara en Ingles. 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385166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A75C8B61-0751-3DB8-CF85-E49F5C555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11" y="397933"/>
            <a:ext cx="10515600" cy="746656"/>
          </a:xfrm>
        </p:spPr>
        <p:txBody>
          <a:bodyPr/>
          <a:lstStyle/>
          <a:p>
            <a:r>
              <a:rPr lang="es-MX" dirty="0"/>
              <a:t>Justificación </a:t>
            </a:r>
            <a:endParaRPr lang="es-CO" dirty="0"/>
          </a:p>
        </p:txBody>
      </p:sp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5ECEFE2D-1ACA-B6FB-1A90-DCB22BF05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15" y="1566333"/>
            <a:ext cx="10925175" cy="3293534"/>
          </a:xfrm>
        </p:spPr>
        <p:txBody>
          <a:bodyPr/>
          <a:lstStyle/>
          <a:p>
            <a:r>
              <a:rPr lang="es-MX" dirty="0"/>
              <a:t>Se realizara una lamina de presentación de la justificación del proyecto de investigación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4583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71630547-1F35-F198-232E-08F505DBE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11" y="397933"/>
            <a:ext cx="10515600" cy="746656"/>
          </a:xfrm>
        </p:spPr>
        <p:txBody>
          <a:bodyPr/>
          <a:lstStyle/>
          <a:p>
            <a:r>
              <a:rPr lang="es-MX" dirty="0"/>
              <a:t>Marco Teórico o Conceptual </a:t>
            </a:r>
            <a:endParaRPr lang="es-CO" dirty="0"/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6F842F0C-8425-18E9-D6F3-3A3E4C2D6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15" y="1566333"/>
            <a:ext cx="10925175" cy="329353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Principales teorías, enfoques o conceptos aplicados.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Relación con el campo disciplinar y el contexto de intervención.</a:t>
            </a:r>
          </a:p>
        </p:txBody>
      </p:sp>
    </p:spTree>
    <p:extLst>
      <p:ext uri="{BB962C8B-B14F-4D97-AF65-F5344CB8AC3E}">
        <p14:creationId xmlns:p14="http://schemas.microsoft.com/office/powerpoint/2010/main" val="1992825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8E77131B-7510-6766-5927-4039E3A71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11" y="397933"/>
            <a:ext cx="10515600" cy="746656"/>
          </a:xfrm>
        </p:spPr>
        <p:txBody>
          <a:bodyPr/>
          <a:lstStyle/>
          <a:p>
            <a:r>
              <a:rPr lang="es-MX" dirty="0"/>
              <a:t>Marco Contextual </a:t>
            </a:r>
            <a:endParaRPr lang="es-CO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15FF15B-CF51-59B1-6BA2-809B11CA28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811" y="1458788"/>
            <a:ext cx="10563854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altLang="es-CO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Mapa/localización del área de intervención o influencia.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altLang="es-CO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Fotografía o imagen del contexto.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altLang="es-CO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Breve descripción territorial, institucional o empresarial según el caso.</a:t>
            </a:r>
          </a:p>
        </p:txBody>
      </p:sp>
    </p:spTree>
    <p:extLst>
      <p:ext uri="{BB962C8B-B14F-4D97-AF65-F5344CB8AC3E}">
        <p14:creationId xmlns:p14="http://schemas.microsoft.com/office/powerpoint/2010/main" val="3114369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4E2207B0-F7AF-1537-D476-3D8037732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11" y="397933"/>
            <a:ext cx="10515600" cy="746656"/>
          </a:xfrm>
        </p:spPr>
        <p:txBody>
          <a:bodyPr/>
          <a:lstStyle/>
          <a:p>
            <a:r>
              <a:rPr lang="es-MX" dirty="0"/>
              <a:t>Marco Normativo </a:t>
            </a:r>
            <a:endParaRPr lang="es-CO" dirty="0"/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628EAEC5-1841-4020-D06A-B8F430692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15" y="1566333"/>
            <a:ext cx="10925175" cy="3293534"/>
          </a:xfrm>
        </p:spPr>
        <p:txBody>
          <a:bodyPr/>
          <a:lstStyle/>
          <a:p>
            <a:r>
              <a:rPr lang="es-MX" dirty="0"/>
              <a:t>Normas generales aplicables.</a:t>
            </a:r>
          </a:p>
          <a:p>
            <a:r>
              <a:rPr lang="es-MX" dirty="0"/>
              <a:t>Normas técnicas y sectoriales (NSR-10, RETIE, SCA, POT, etc.).</a:t>
            </a:r>
          </a:p>
          <a:p>
            <a:r>
              <a:rPr lang="es-MX" dirty="0"/>
              <a:t>Aportes relacionados con los ODS.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37323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C5D5E627-AA06-0AD7-42FD-C68189905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11" y="397933"/>
            <a:ext cx="10515600" cy="746656"/>
          </a:xfrm>
        </p:spPr>
        <p:txBody>
          <a:bodyPr/>
          <a:lstStyle/>
          <a:p>
            <a:r>
              <a:rPr lang="es-MX" dirty="0"/>
              <a:t>Objetivos </a:t>
            </a:r>
            <a:endParaRPr lang="es-CO" dirty="0"/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A0F7B823-C5F1-B78F-055F-2EB9E33D8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15" y="1566333"/>
            <a:ext cx="10925175" cy="3293534"/>
          </a:xfrm>
        </p:spPr>
        <p:txBody>
          <a:bodyPr/>
          <a:lstStyle/>
          <a:p>
            <a:r>
              <a:rPr lang="es-MX" dirty="0"/>
              <a:t>Objetivo General</a:t>
            </a:r>
          </a:p>
          <a:p>
            <a:r>
              <a:rPr lang="es-MX" dirty="0"/>
              <a:t>Objetivos </a:t>
            </a:r>
            <a:r>
              <a:rPr lang="es-MX" dirty="0" err="1"/>
              <a:t>Especificos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469225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16418</TotalTime>
  <Words>210</Words>
  <Application>Microsoft Office PowerPoint</Application>
  <PresentationFormat>Panorámica</PresentationFormat>
  <Paragraphs>39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Tema de Office</vt:lpstr>
      <vt:lpstr>TITULO DEL ANTEPROYECTO DE TRABAJO DE GRADO EN ESPAÑOL</vt:lpstr>
      <vt:lpstr>TITULO DEL ANTEPROYECTO DE TRABAJO DE GRADO EN INGLES</vt:lpstr>
      <vt:lpstr>Generalidades del proyecto</vt:lpstr>
      <vt:lpstr>Problema de Investigación </vt:lpstr>
      <vt:lpstr>Justificación </vt:lpstr>
      <vt:lpstr>Marco Teórico o Conceptual </vt:lpstr>
      <vt:lpstr>Marco Contextual </vt:lpstr>
      <vt:lpstr>Marco Normativo </vt:lpstr>
      <vt:lpstr>Objetivos </vt:lpstr>
      <vt:lpstr>Metodología </vt:lpstr>
      <vt:lpstr>Cronograma</vt:lpstr>
      <vt:lpstr>Resultados esperados </vt:lpstr>
      <vt:lpstr>Bibliografía 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Aramirezp</dc:creator>
  <cp:lastModifiedBy>KAREN YELITZA LIZCANO FLOREZ</cp:lastModifiedBy>
  <cp:revision>2222</cp:revision>
  <cp:lastPrinted>2017-04-25T23:06:26Z</cp:lastPrinted>
  <dcterms:created xsi:type="dcterms:W3CDTF">2017-03-31T14:04:32Z</dcterms:created>
  <dcterms:modified xsi:type="dcterms:W3CDTF">2026-03-25T17:28:28Z</dcterms:modified>
</cp:coreProperties>
</file>