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54" r:id="rId2"/>
    <p:sldId id="565" r:id="rId3"/>
    <p:sldId id="558" r:id="rId4"/>
    <p:sldId id="556" r:id="rId5"/>
    <p:sldId id="557" r:id="rId6"/>
    <p:sldId id="560" r:id="rId7"/>
    <p:sldId id="561" r:id="rId8"/>
    <p:sldId id="559" r:id="rId9"/>
    <p:sldId id="562" r:id="rId10"/>
    <p:sldId id="563" r:id="rId11"/>
    <p:sldId id="564" r:id="rId12"/>
    <p:sldId id="566" r:id="rId13"/>
    <p:sldId id="567" r:id="rId14"/>
    <p:sldId id="568" r:id="rId15"/>
    <p:sldId id="569" r:id="rId16"/>
    <p:sldId id="572" r:id="rId17"/>
    <p:sldId id="571" r:id="rId18"/>
    <p:sldId id="573" r:id="rId19"/>
    <p:sldId id="570" r:id="rId20"/>
    <p:sldId id="574" r:id="rId21"/>
    <p:sldId id="576" r:id="rId22"/>
    <p:sldId id="577" r:id="rId23"/>
    <p:sldId id="575" r:id="rId24"/>
    <p:sldId id="578" r:id="rId25"/>
    <p:sldId id="579" r:id="rId26"/>
    <p:sldId id="580" r:id="rId27"/>
    <p:sldId id="438" r:id="rId28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333"/>
    <a:srgbClr val="FCEEE4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31"/>
  </p:normalViewPr>
  <p:slideViewPr>
    <p:cSldViewPr snapToGrid="0">
      <p:cViewPr>
        <p:scale>
          <a:sx n="68" d="100"/>
          <a:sy n="68" d="100"/>
        </p:scale>
        <p:origin x="82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1280C-162B-4FF0-A78B-5C3C624EBBC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8BAA0D0F-FEA8-4BC0-BD09-C4B284719E4D}">
      <dgm:prSet phldrT="[Texto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bg2">
                  <a:lumMod val="25000"/>
                </a:schemeClr>
              </a:solidFill>
            </a:rPr>
            <a:t>1</a:t>
          </a:r>
          <a:endParaRPr lang="es-CO" dirty="0">
            <a:solidFill>
              <a:schemeClr val="bg2">
                <a:lumMod val="25000"/>
              </a:schemeClr>
            </a:solidFill>
          </a:endParaRPr>
        </a:p>
      </dgm:t>
    </dgm:pt>
    <dgm:pt modelId="{F374AE34-EFF0-4121-AF39-803EC6798E5F}" type="parTrans" cxnId="{44471638-5DA6-411F-81C3-888901FDAFDB}">
      <dgm:prSet/>
      <dgm:spPr/>
      <dgm:t>
        <a:bodyPr/>
        <a:lstStyle/>
        <a:p>
          <a:endParaRPr lang="es-CO"/>
        </a:p>
      </dgm:t>
    </dgm:pt>
    <dgm:pt modelId="{3CD5C952-C7F2-4018-8E46-C814DC4EE992}" type="sibTrans" cxnId="{44471638-5DA6-411F-81C3-888901FDAFDB}">
      <dgm:prSet/>
      <dgm:spPr/>
      <dgm:t>
        <a:bodyPr/>
        <a:lstStyle/>
        <a:p>
          <a:endParaRPr lang="es-CO"/>
        </a:p>
      </dgm:t>
    </dgm:pt>
    <dgm:pt modelId="{FD070E2F-AE4D-4BA8-AE67-CD9DB16248D9}">
      <dgm:prSet phldrT="[Texto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bg2">
                  <a:lumMod val="25000"/>
                </a:schemeClr>
              </a:solidFill>
            </a:rPr>
            <a:t>2</a:t>
          </a:r>
          <a:endParaRPr lang="es-CO" dirty="0">
            <a:solidFill>
              <a:schemeClr val="bg2">
                <a:lumMod val="25000"/>
              </a:schemeClr>
            </a:solidFill>
          </a:endParaRPr>
        </a:p>
      </dgm:t>
    </dgm:pt>
    <dgm:pt modelId="{B11E8E1C-0B77-4EE4-B356-57AAD99D0B7E}" type="parTrans" cxnId="{3EA305D7-AEA0-4861-B27A-ADA03D5E994D}">
      <dgm:prSet/>
      <dgm:spPr/>
      <dgm:t>
        <a:bodyPr/>
        <a:lstStyle/>
        <a:p>
          <a:endParaRPr lang="es-CO"/>
        </a:p>
      </dgm:t>
    </dgm:pt>
    <dgm:pt modelId="{077233F7-1FAD-491C-9518-2E5AAECAD90B}" type="sibTrans" cxnId="{3EA305D7-AEA0-4861-B27A-ADA03D5E994D}">
      <dgm:prSet/>
      <dgm:spPr/>
      <dgm:t>
        <a:bodyPr/>
        <a:lstStyle/>
        <a:p>
          <a:endParaRPr lang="es-CO"/>
        </a:p>
      </dgm:t>
    </dgm:pt>
    <dgm:pt modelId="{5ACDFE9A-4690-4DA7-BCAD-CC063F45142E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Informe final del trabajo social realizado</a:t>
          </a:r>
          <a:endParaRPr lang="es-CO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D071B-2DED-434F-B8DA-6C25A7C56CD5}" type="parTrans" cxnId="{75ABD426-3D66-45E7-86C8-C7E0A41B2860}">
      <dgm:prSet/>
      <dgm:spPr/>
      <dgm:t>
        <a:bodyPr/>
        <a:lstStyle/>
        <a:p>
          <a:endParaRPr lang="es-CO"/>
        </a:p>
      </dgm:t>
    </dgm:pt>
    <dgm:pt modelId="{1429FCAF-62C8-4DEE-8B3B-9D27E124DE0A}" type="sibTrans" cxnId="{75ABD426-3D66-45E7-86C8-C7E0A41B2860}">
      <dgm:prSet/>
      <dgm:spPr/>
      <dgm:t>
        <a:bodyPr/>
        <a:lstStyle/>
        <a:p>
          <a:endParaRPr lang="es-CO"/>
        </a:p>
      </dgm:t>
    </dgm:pt>
    <dgm:pt modelId="{F10AAC5A-408C-4E58-8EA8-D45C0E8EA6EC}">
      <dgm:prSet phldrT="[Texto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dirty="0" smtClean="0">
              <a:solidFill>
                <a:schemeClr val="bg2">
                  <a:lumMod val="25000"/>
                </a:schemeClr>
              </a:solidFill>
            </a:rPr>
            <a:t>3</a:t>
          </a:r>
          <a:endParaRPr lang="es-CO" dirty="0">
            <a:solidFill>
              <a:schemeClr val="bg2">
                <a:lumMod val="25000"/>
              </a:schemeClr>
            </a:solidFill>
          </a:endParaRPr>
        </a:p>
      </dgm:t>
    </dgm:pt>
    <dgm:pt modelId="{47671B46-B4AC-487C-93E9-F4E10C6F72B1}" type="parTrans" cxnId="{5D2113D2-A55E-43A1-9431-E92508D70633}">
      <dgm:prSet/>
      <dgm:spPr/>
      <dgm:t>
        <a:bodyPr/>
        <a:lstStyle/>
        <a:p>
          <a:endParaRPr lang="es-CO"/>
        </a:p>
      </dgm:t>
    </dgm:pt>
    <dgm:pt modelId="{68ADCF9F-4FEE-4DAA-A0A0-4249E6CF5708}" type="sibTrans" cxnId="{5D2113D2-A55E-43A1-9431-E92508D70633}">
      <dgm:prSet/>
      <dgm:spPr/>
      <dgm:t>
        <a:bodyPr/>
        <a:lstStyle/>
        <a:p>
          <a:endParaRPr lang="es-CO"/>
        </a:p>
      </dgm:t>
    </dgm:pt>
    <dgm:pt modelId="{8EE81B1A-D3CD-4137-A382-8F5840FF8E4C}">
      <dgm:prSet phldrT="[Texto]" custT="1"/>
      <dgm:spPr/>
      <dgm:t>
        <a:bodyPr/>
        <a:lstStyle/>
        <a:p>
          <a:r>
            <a:rPr lang="es-ES" sz="27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Descargar el Certificado </a:t>
          </a:r>
          <a:endParaRPr lang="es-CO" sz="27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27136A-5C89-4D2F-8604-4EB4532A43C3}" type="parTrans" cxnId="{0BB5E1D8-8010-48B3-959D-50B9B3EBC056}">
      <dgm:prSet/>
      <dgm:spPr/>
      <dgm:t>
        <a:bodyPr/>
        <a:lstStyle/>
        <a:p>
          <a:endParaRPr lang="es-CO"/>
        </a:p>
      </dgm:t>
    </dgm:pt>
    <dgm:pt modelId="{F5A0CA86-D0CA-4E17-8AC8-60E9843697AA}" type="sibTrans" cxnId="{0BB5E1D8-8010-48B3-959D-50B9B3EBC056}">
      <dgm:prSet/>
      <dgm:spPr/>
      <dgm:t>
        <a:bodyPr/>
        <a:lstStyle/>
        <a:p>
          <a:endParaRPr lang="es-CO"/>
        </a:p>
      </dgm:t>
    </dgm:pt>
    <dgm:pt modelId="{A005CBC5-B24A-4767-8BA6-89703F86AA51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Inscripción de la propuesta</a:t>
          </a:r>
          <a:endParaRPr lang="es-CO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371FC6-9891-4521-8046-461DF610B777}" type="sibTrans" cxnId="{42B60463-177A-4F5E-A7B2-7E4739947732}">
      <dgm:prSet/>
      <dgm:spPr/>
      <dgm:t>
        <a:bodyPr/>
        <a:lstStyle/>
        <a:p>
          <a:endParaRPr lang="es-CO"/>
        </a:p>
      </dgm:t>
    </dgm:pt>
    <dgm:pt modelId="{7E19284D-271D-4C37-9849-C22ED4A6EFE9}" type="parTrans" cxnId="{42B60463-177A-4F5E-A7B2-7E4739947732}">
      <dgm:prSet/>
      <dgm:spPr/>
      <dgm:t>
        <a:bodyPr/>
        <a:lstStyle/>
        <a:p>
          <a:endParaRPr lang="es-CO"/>
        </a:p>
      </dgm:t>
    </dgm:pt>
    <dgm:pt modelId="{82920FBB-59DE-41EF-87E8-08ABBA81E555}" type="pres">
      <dgm:prSet presAssocID="{F381280C-162B-4FF0-A78B-5C3C624EBBC9}" presName="rootnode" presStyleCnt="0">
        <dgm:presLayoutVars>
          <dgm:chMax/>
          <dgm:chPref/>
          <dgm:dir/>
          <dgm:animLvl val="lvl"/>
        </dgm:presLayoutVars>
      </dgm:prSet>
      <dgm:spPr/>
    </dgm:pt>
    <dgm:pt modelId="{6E782D62-46B8-46B9-9A05-31D42EA3C92E}" type="pres">
      <dgm:prSet presAssocID="{8BAA0D0F-FEA8-4BC0-BD09-C4B284719E4D}" presName="composite" presStyleCnt="0"/>
      <dgm:spPr/>
    </dgm:pt>
    <dgm:pt modelId="{CF0A2B71-3D63-4176-A39D-17340BA78594}" type="pres">
      <dgm:prSet presAssocID="{8BAA0D0F-FEA8-4BC0-BD09-C4B284719E4D}" presName="bentUpArrow1" presStyleLbl="alignImgPlace1" presStyleIdx="0" presStyleCnt="2" custLinFactNeighborX="74276" custLinFactNeighborY="-2349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</dgm:pt>
    <dgm:pt modelId="{1CE4AFE5-DD23-4A71-9188-6EC4844AC908}" type="pres">
      <dgm:prSet presAssocID="{8BAA0D0F-FEA8-4BC0-BD09-C4B284719E4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7EE7CC0C-C2C7-4812-868F-9999239DBC55}" type="pres">
      <dgm:prSet presAssocID="{8BAA0D0F-FEA8-4BC0-BD09-C4B284719E4D}" presName="ChildText" presStyleLbl="revTx" presStyleIdx="0" presStyleCnt="3" custScaleX="494762" custLinFactX="100000" custLinFactNeighborX="101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476889-FC0B-4DF1-AA58-C4C9C12B07A5}" type="pres">
      <dgm:prSet presAssocID="{3CD5C952-C7F2-4018-8E46-C814DC4EE992}" presName="sibTrans" presStyleCnt="0"/>
      <dgm:spPr/>
    </dgm:pt>
    <dgm:pt modelId="{32C22195-86FC-4336-AC45-A4E696CCC72B}" type="pres">
      <dgm:prSet presAssocID="{FD070E2F-AE4D-4BA8-AE67-CD9DB16248D9}" presName="composite" presStyleCnt="0"/>
      <dgm:spPr/>
    </dgm:pt>
    <dgm:pt modelId="{DC5A562E-E817-4FAC-9465-E4D593DE6AD0}" type="pres">
      <dgm:prSet presAssocID="{FD070E2F-AE4D-4BA8-AE67-CD9DB16248D9}" presName="bentUpArrow1" presStyleLbl="alignImgPlace1" presStyleIdx="1" presStyleCnt="2" custLinFactNeighborX="58802" custLinFactNeighborY="-1174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</dgm:pt>
    <dgm:pt modelId="{A0D6A6A2-7B7F-4DB5-BA92-A12737A7F86E}" type="pres">
      <dgm:prSet presAssocID="{FD070E2F-AE4D-4BA8-AE67-CD9DB16248D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9C6A15F4-ABA2-4402-AEA7-6B6E173CAEC6}" type="pres">
      <dgm:prSet presAssocID="{FD070E2F-AE4D-4BA8-AE67-CD9DB16248D9}" presName="ChildText" presStyleLbl="revTx" presStyleIdx="1" presStyleCnt="3" custScaleX="367798" custLinFactX="42928" custLinFactNeighborX="100000" custLinFactNeighborY="-12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8D44C9-6723-482C-AE51-983D8A7D3644}" type="pres">
      <dgm:prSet presAssocID="{077233F7-1FAD-491C-9518-2E5AAECAD90B}" presName="sibTrans" presStyleCnt="0"/>
      <dgm:spPr/>
    </dgm:pt>
    <dgm:pt modelId="{A720D93B-326C-48CB-A157-7051D08D8A3E}" type="pres">
      <dgm:prSet presAssocID="{F10AAC5A-408C-4E58-8EA8-D45C0E8EA6EC}" presName="composite" presStyleCnt="0"/>
      <dgm:spPr/>
    </dgm:pt>
    <dgm:pt modelId="{611889C2-71CE-4C7D-A163-CA0E81A7417A}" type="pres">
      <dgm:prSet presAssocID="{F10AAC5A-408C-4E58-8EA8-D45C0E8EA6EC}" presName="ParentText" presStyleLbl="node1" presStyleIdx="2" presStyleCnt="3" custLinFactNeighborX="-53720" custLinFactNeighborY="997">
        <dgm:presLayoutVars>
          <dgm:chMax val="1"/>
          <dgm:chPref val="1"/>
          <dgm:bulletEnabled val="1"/>
        </dgm:presLayoutVars>
      </dgm:prSet>
      <dgm:spPr/>
    </dgm:pt>
    <dgm:pt modelId="{7A87EB00-3F3A-4117-A081-0B5304AF19D6}" type="pres">
      <dgm:prSet presAssocID="{F10AAC5A-408C-4E58-8EA8-D45C0E8EA6EC}" presName="FinalChildText" presStyleLbl="revTx" presStyleIdx="2" presStyleCnt="3" custScaleX="236365" custLinFactNeighborX="-4333" custLinFactNeighborY="5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5ABD426-3D66-45E7-86C8-C7E0A41B2860}" srcId="{FD070E2F-AE4D-4BA8-AE67-CD9DB16248D9}" destId="{5ACDFE9A-4690-4DA7-BCAD-CC063F45142E}" srcOrd="0" destOrd="0" parTransId="{963D071B-2DED-434F-B8DA-6C25A7C56CD5}" sibTransId="{1429FCAF-62C8-4DEE-8B3B-9D27E124DE0A}"/>
    <dgm:cxn modelId="{44471638-5DA6-411F-81C3-888901FDAFDB}" srcId="{F381280C-162B-4FF0-A78B-5C3C624EBBC9}" destId="{8BAA0D0F-FEA8-4BC0-BD09-C4B284719E4D}" srcOrd="0" destOrd="0" parTransId="{F374AE34-EFF0-4121-AF39-803EC6798E5F}" sibTransId="{3CD5C952-C7F2-4018-8E46-C814DC4EE992}"/>
    <dgm:cxn modelId="{0BB5E1D8-8010-48B3-959D-50B9B3EBC056}" srcId="{F10AAC5A-408C-4E58-8EA8-D45C0E8EA6EC}" destId="{8EE81B1A-D3CD-4137-A382-8F5840FF8E4C}" srcOrd="0" destOrd="0" parTransId="{5827136A-5C89-4D2F-8604-4EB4532A43C3}" sibTransId="{F5A0CA86-D0CA-4E17-8AC8-60E9843697AA}"/>
    <dgm:cxn modelId="{3EA305D7-AEA0-4861-B27A-ADA03D5E994D}" srcId="{F381280C-162B-4FF0-A78B-5C3C624EBBC9}" destId="{FD070E2F-AE4D-4BA8-AE67-CD9DB16248D9}" srcOrd="1" destOrd="0" parTransId="{B11E8E1C-0B77-4EE4-B356-57AAD99D0B7E}" sibTransId="{077233F7-1FAD-491C-9518-2E5AAECAD90B}"/>
    <dgm:cxn modelId="{604102BE-4BD0-46AE-8F60-8FDD198A51D1}" type="presOf" srcId="{8EE81B1A-D3CD-4137-A382-8F5840FF8E4C}" destId="{7A87EB00-3F3A-4117-A081-0B5304AF19D6}" srcOrd="0" destOrd="0" presId="urn:microsoft.com/office/officeart/2005/8/layout/StepDownProcess"/>
    <dgm:cxn modelId="{36BCBDD5-1CE2-4333-8D3B-8F2B1953CEAC}" type="presOf" srcId="{5ACDFE9A-4690-4DA7-BCAD-CC063F45142E}" destId="{9C6A15F4-ABA2-4402-AEA7-6B6E173CAEC6}" srcOrd="0" destOrd="0" presId="urn:microsoft.com/office/officeart/2005/8/layout/StepDownProcess"/>
    <dgm:cxn modelId="{D552EFA3-4D13-47E8-9BFD-CD9F5D29D051}" type="presOf" srcId="{FD070E2F-AE4D-4BA8-AE67-CD9DB16248D9}" destId="{A0D6A6A2-7B7F-4DB5-BA92-A12737A7F86E}" srcOrd="0" destOrd="0" presId="urn:microsoft.com/office/officeart/2005/8/layout/StepDownProcess"/>
    <dgm:cxn modelId="{122860CD-1037-420F-9523-D77C92FD7DA4}" type="presOf" srcId="{A005CBC5-B24A-4767-8BA6-89703F86AA51}" destId="{7EE7CC0C-C2C7-4812-868F-9999239DBC55}" srcOrd="0" destOrd="0" presId="urn:microsoft.com/office/officeart/2005/8/layout/StepDownProcess"/>
    <dgm:cxn modelId="{5D2113D2-A55E-43A1-9431-E92508D70633}" srcId="{F381280C-162B-4FF0-A78B-5C3C624EBBC9}" destId="{F10AAC5A-408C-4E58-8EA8-D45C0E8EA6EC}" srcOrd="2" destOrd="0" parTransId="{47671B46-B4AC-487C-93E9-F4E10C6F72B1}" sibTransId="{68ADCF9F-4FEE-4DAA-A0A0-4249E6CF5708}"/>
    <dgm:cxn modelId="{42B60463-177A-4F5E-A7B2-7E4739947732}" srcId="{8BAA0D0F-FEA8-4BC0-BD09-C4B284719E4D}" destId="{A005CBC5-B24A-4767-8BA6-89703F86AA51}" srcOrd="0" destOrd="0" parTransId="{7E19284D-271D-4C37-9849-C22ED4A6EFE9}" sibTransId="{75371FC6-9891-4521-8046-461DF610B777}"/>
    <dgm:cxn modelId="{E2638275-5A90-43D1-A6CE-F76A68EFFE4F}" type="presOf" srcId="{F10AAC5A-408C-4E58-8EA8-D45C0E8EA6EC}" destId="{611889C2-71CE-4C7D-A163-CA0E81A7417A}" srcOrd="0" destOrd="0" presId="urn:microsoft.com/office/officeart/2005/8/layout/StepDownProcess"/>
    <dgm:cxn modelId="{F079E6FF-BBE8-495F-BFB4-1AFEA3F75DD1}" type="presOf" srcId="{F381280C-162B-4FF0-A78B-5C3C624EBBC9}" destId="{82920FBB-59DE-41EF-87E8-08ABBA81E555}" srcOrd="0" destOrd="0" presId="urn:microsoft.com/office/officeart/2005/8/layout/StepDownProcess"/>
    <dgm:cxn modelId="{F8FCF7DC-C76E-45E5-8034-CA1FF1F96451}" type="presOf" srcId="{8BAA0D0F-FEA8-4BC0-BD09-C4B284719E4D}" destId="{1CE4AFE5-DD23-4A71-9188-6EC4844AC908}" srcOrd="0" destOrd="0" presId="urn:microsoft.com/office/officeart/2005/8/layout/StepDownProcess"/>
    <dgm:cxn modelId="{194FD1D3-F476-4882-8856-A4E0520AE105}" type="presParOf" srcId="{82920FBB-59DE-41EF-87E8-08ABBA81E555}" destId="{6E782D62-46B8-46B9-9A05-31D42EA3C92E}" srcOrd="0" destOrd="0" presId="urn:microsoft.com/office/officeart/2005/8/layout/StepDownProcess"/>
    <dgm:cxn modelId="{CF39EBD5-2F42-4378-B475-10B536D70A6A}" type="presParOf" srcId="{6E782D62-46B8-46B9-9A05-31D42EA3C92E}" destId="{CF0A2B71-3D63-4176-A39D-17340BA78594}" srcOrd="0" destOrd="0" presId="urn:microsoft.com/office/officeart/2005/8/layout/StepDownProcess"/>
    <dgm:cxn modelId="{D8BC2071-A1C8-4EB7-8D99-9CBC1B18DD97}" type="presParOf" srcId="{6E782D62-46B8-46B9-9A05-31D42EA3C92E}" destId="{1CE4AFE5-DD23-4A71-9188-6EC4844AC908}" srcOrd="1" destOrd="0" presId="urn:microsoft.com/office/officeart/2005/8/layout/StepDownProcess"/>
    <dgm:cxn modelId="{7A54CDC3-3E6B-4ABF-8249-5912CA296BDE}" type="presParOf" srcId="{6E782D62-46B8-46B9-9A05-31D42EA3C92E}" destId="{7EE7CC0C-C2C7-4812-868F-9999239DBC55}" srcOrd="2" destOrd="0" presId="urn:microsoft.com/office/officeart/2005/8/layout/StepDownProcess"/>
    <dgm:cxn modelId="{2BF0583A-B203-4AA4-862D-462D4F1AAF02}" type="presParOf" srcId="{82920FBB-59DE-41EF-87E8-08ABBA81E555}" destId="{B7476889-FC0B-4DF1-AA58-C4C9C12B07A5}" srcOrd="1" destOrd="0" presId="urn:microsoft.com/office/officeart/2005/8/layout/StepDownProcess"/>
    <dgm:cxn modelId="{4E90A7A1-DE29-44A8-B3D5-B8F0878987FF}" type="presParOf" srcId="{82920FBB-59DE-41EF-87E8-08ABBA81E555}" destId="{32C22195-86FC-4336-AC45-A4E696CCC72B}" srcOrd="2" destOrd="0" presId="urn:microsoft.com/office/officeart/2005/8/layout/StepDownProcess"/>
    <dgm:cxn modelId="{5A49D560-40DB-4697-9529-335373493226}" type="presParOf" srcId="{32C22195-86FC-4336-AC45-A4E696CCC72B}" destId="{DC5A562E-E817-4FAC-9465-E4D593DE6AD0}" srcOrd="0" destOrd="0" presId="urn:microsoft.com/office/officeart/2005/8/layout/StepDownProcess"/>
    <dgm:cxn modelId="{99944C87-ADC8-450E-A5B3-3EC63F60BEB0}" type="presParOf" srcId="{32C22195-86FC-4336-AC45-A4E696CCC72B}" destId="{A0D6A6A2-7B7F-4DB5-BA92-A12737A7F86E}" srcOrd="1" destOrd="0" presId="urn:microsoft.com/office/officeart/2005/8/layout/StepDownProcess"/>
    <dgm:cxn modelId="{DAA65916-1839-4FAF-98AC-95A74E70CAFB}" type="presParOf" srcId="{32C22195-86FC-4336-AC45-A4E696CCC72B}" destId="{9C6A15F4-ABA2-4402-AEA7-6B6E173CAEC6}" srcOrd="2" destOrd="0" presId="urn:microsoft.com/office/officeart/2005/8/layout/StepDownProcess"/>
    <dgm:cxn modelId="{5568D42C-0403-4E99-A5FD-FE6286703632}" type="presParOf" srcId="{82920FBB-59DE-41EF-87E8-08ABBA81E555}" destId="{3F8D44C9-6723-482C-AE51-983D8A7D3644}" srcOrd="3" destOrd="0" presId="urn:microsoft.com/office/officeart/2005/8/layout/StepDownProcess"/>
    <dgm:cxn modelId="{1EFB057B-7517-49AF-9F5A-08961885672C}" type="presParOf" srcId="{82920FBB-59DE-41EF-87E8-08ABBA81E555}" destId="{A720D93B-326C-48CB-A157-7051D08D8A3E}" srcOrd="4" destOrd="0" presId="urn:microsoft.com/office/officeart/2005/8/layout/StepDownProcess"/>
    <dgm:cxn modelId="{05900553-1490-4534-BFEA-1C369365EFE6}" type="presParOf" srcId="{A720D93B-326C-48CB-A157-7051D08D8A3E}" destId="{611889C2-71CE-4C7D-A163-CA0E81A7417A}" srcOrd="0" destOrd="0" presId="urn:microsoft.com/office/officeart/2005/8/layout/StepDownProcess"/>
    <dgm:cxn modelId="{7756E6B6-93DE-4C10-86EE-090751F6B283}" type="presParOf" srcId="{A720D93B-326C-48CB-A157-7051D08D8A3E}" destId="{7A87EB00-3F3A-4117-A081-0B5304AF19D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4BFEDE-80AD-4532-8091-8E42BFC774CC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9BFF212A-3884-4FDD-B379-1EC5D16BD8BA}">
      <dgm:prSet phldrT="[Texto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Revisar la Propuesta Emitida por el Psi. En Formación</a:t>
          </a:r>
          <a:endParaRPr lang="es-CO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5BBE5-6AC0-4FC1-AB83-633B08F24123}" type="parTrans" cxnId="{06D3AAFF-C4D1-4597-BF5F-410BA928D102}">
      <dgm:prSet/>
      <dgm:spPr/>
      <dgm:t>
        <a:bodyPr/>
        <a:lstStyle/>
        <a:p>
          <a:endParaRPr lang="es-CO"/>
        </a:p>
      </dgm:t>
    </dgm:pt>
    <dgm:pt modelId="{08FED907-C9B8-4FFF-8F4E-978C9E34657B}" type="sibTrans" cxnId="{06D3AAFF-C4D1-4597-BF5F-410BA928D102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endParaRPr lang="es-CO"/>
        </a:p>
      </dgm:t>
    </dgm:pt>
    <dgm:pt modelId="{260663AF-BBAD-43E9-A667-9286D53E5A77}">
      <dgm:prSet phldrT="[Texto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Generar el Impacto Social</a:t>
          </a:r>
          <a:endParaRPr lang="es-CO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D0DF9C-A0A5-4317-AFC0-7A8223C64EF0}" type="parTrans" cxnId="{B5DE053F-A135-4000-B63C-A2174B046F16}">
      <dgm:prSet/>
      <dgm:spPr/>
      <dgm:t>
        <a:bodyPr/>
        <a:lstStyle/>
        <a:p>
          <a:endParaRPr lang="es-CO"/>
        </a:p>
      </dgm:t>
    </dgm:pt>
    <dgm:pt modelId="{257B5C22-587E-4DAE-970A-F349D0596A54}" type="sibTrans" cxnId="{B5DE053F-A135-4000-B63C-A2174B046F16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endParaRPr lang="es-CO"/>
        </a:p>
      </dgm:t>
    </dgm:pt>
    <dgm:pt modelId="{8399814B-26CB-4289-8545-2F0258B12CB4}">
      <dgm:prSet phldrT="[Texto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Verificar el Informe Final Emitido por el </a:t>
          </a:r>
          <a:r>
            <a: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Psi. En Formación</a:t>
          </a:r>
          <a:endParaRPr lang="es-CO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74A9C1-C957-4B63-A47D-BE45FA841E5F}" type="parTrans" cxnId="{D3864F16-7361-4A2C-A18F-021677EE5A97}">
      <dgm:prSet/>
      <dgm:spPr/>
      <dgm:t>
        <a:bodyPr/>
        <a:lstStyle/>
        <a:p>
          <a:endParaRPr lang="es-CO"/>
        </a:p>
      </dgm:t>
    </dgm:pt>
    <dgm:pt modelId="{BCD0967C-F822-46DA-8F71-A2AE7E27BD8D}" type="sibTrans" cxnId="{D3864F16-7361-4A2C-A18F-021677EE5A97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endParaRPr lang="es-CO"/>
        </a:p>
      </dgm:t>
    </dgm:pt>
    <dgm:pt modelId="{1894B3D1-C98F-4470-B6FB-CB2A302AF408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Activar el Certificado para que pueda ser Descargado por el </a:t>
          </a:r>
          <a:r>
            <a: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Psi. En Formación</a:t>
          </a:r>
          <a:endParaRPr lang="es-CO" b="1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864C2-52E3-4344-A8E2-D2B25078AFF9}" type="parTrans" cxnId="{B34C48F2-9056-4B1A-BFB6-324EE545CA98}">
      <dgm:prSet/>
      <dgm:spPr/>
      <dgm:t>
        <a:bodyPr/>
        <a:lstStyle/>
        <a:p>
          <a:endParaRPr lang="es-CO"/>
        </a:p>
      </dgm:t>
    </dgm:pt>
    <dgm:pt modelId="{EE0B288C-F43A-4ACA-8E54-81D3D9BC455D}" type="sibTrans" cxnId="{B34C48F2-9056-4B1A-BFB6-324EE545CA98}">
      <dgm:prSet/>
      <dgm:spPr/>
      <dgm:t>
        <a:bodyPr/>
        <a:lstStyle/>
        <a:p>
          <a:endParaRPr lang="es-CO"/>
        </a:p>
      </dgm:t>
    </dgm:pt>
    <dgm:pt modelId="{A9DA832A-E039-482D-809E-6C7F7854E3A9}" type="pres">
      <dgm:prSet presAssocID="{D04BFEDE-80AD-4532-8091-8E42BFC774CC}" presName="Name0" presStyleCnt="0">
        <dgm:presLayoutVars>
          <dgm:dir/>
          <dgm:resizeHandles val="exact"/>
        </dgm:presLayoutVars>
      </dgm:prSet>
      <dgm:spPr/>
    </dgm:pt>
    <dgm:pt modelId="{2BDCEDA3-33D5-4E5F-8E95-7969A511271F}" type="pres">
      <dgm:prSet presAssocID="{9BFF212A-3884-4FDD-B379-1EC5D16BD8BA}" presName="node" presStyleLbl="node1" presStyleIdx="0" presStyleCnt="4" custLinFactY="-4384" custLinFactNeighborX="-1601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A6258D-3BF0-4D9C-A02A-D481FD1F7F63}" type="pres">
      <dgm:prSet presAssocID="{08FED907-C9B8-4FFF-8F4E-978C9E34657B}" presName="sibTrans" presStyleLbl="sibTrans2D1" presStyleIdx="0" presStyleCnt="3"/>
      <dgm:spPr/>
    </dgm:pt>
    <dgm:pt modelId="{B3D902E4-D29A-45F8-BF66-4CFC4013D1CF}" type="pres">
      <dgm:prSet presAssocID="{08FED907-C9B8-4FFF-8F4E-978C9E34657B}" presName="connectorText" presStyleLbl="sibTrans2D1" presStyleIdx="0" presStyleCnt="3"/>
      <dgm:spPr/>
    </dgm:pt>
    <dgm:pt modelId="{0C486F0B-9E06-4797-821E-8034BA1F2C7B}" type="pres">
      <dgm:prSet presAssocID="{260663AF-BBAD-43E9-A667-9286D53E5A77}" presName="node" presStyleLbl="node1" presStyleIdx="1" presStyleCnt="4" custLinFactNeighborX="-12811" custLinFactNeighborY="-396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9016B77-A4EF-41F4-A834-76FE83A93744}" type="pres">
      <dgm:prSet presAssocID="{257B5C22-587E-4DAE-970A-F349D0596A54}" presName="sibTrans" presStyleLbl="sibTrans2D1" presStyleIdx="1" presStyleCnt="3"/>
      <dgm:spPr/>
    </dgm:pt>
    <dgm:pt modelId="{F926D665-6ADB-4515-A6C3-7C098889106E}" type="pres">
      <dgm:prSet presAssocID="{257B5C22-587E-4DAE-970A-F349D0596A54}" presName="connectorText" presStyleLbl="sibTrans2D1" presStyleIdx="1" presStyleCnt="3"/>
      <dgm:spPr/>
    </dgm:pt>
    <dgm:pt modelId="{E4BBB8A2-9B1B-450F-BB9F-43741BA93BFB}" type="pres">
      <dgm:prSet presAssocID="{8399814B-26CB-4289-8545-2F0258B12CB4}" presName="node" presStyleLbl="node1" presStyleIdx="2" presStyleCnt="4" custLinFactNeighborX="-21830" custLinFactNeighborY="103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D1274D1-010D-4257-927B-973FD620D7E6}" type="pres">
      <dgm:prSet presAssocID="{BCD0967C-F822-46DA-8F71-A2AE7E27BD8D}" presName="sibTrans" presStyleLbl="sibTrans2D1" presStyleIdx="2" presStyleCnt="3"/>
      <dgm:spPr/>
    </dgm:pt>
    <dgm:pt modelId="{78EDE8F2-809D-49FB-A04F-37FB30CD1530}" type="pres">
      <dgm:prSet presAssocID="{BCD0967C-F822-46DA-8F71-A2AE7E27BD8D}" presName="connectorText" presStyleLbl="sibTrans2D1" presStyleIdx="2" presStyleCnt="3"/>
      <dgm:spPr/>
    </dgm:pt>
    <dgm:pt modelId="{B8E238C9-A29A-44E3-9C08-F639264ECF55}" type="pres">
      <dgm:prSet presAssocID="{1894B3D1-C98F-4470-B6FB-CB2A302AF408}" presName="node" presStyleLbl="node1" presStyleIdx="3" presStyleCnt="4" custLinFactNeighborX="-20085" custLinFactNeighborY="7552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38B5916-78AE-4E3D-A735-B2E3BD1823FA}" type="presOf" srcId="{08FED907-C9B8-4FFF-8F4E-978C9E34657B}" destId="{B3D902E4-D29A-45F8-BF66-4CFC4013D1CF}" srcOrd="1" destOrd="0" presId="urn:microsoft.com/office/officeart/2005/8/layout/process1"/>
    <dgm:cxn modelId="{D3864F16-7361-4A2C-A18F-021677EE5A97}" srcId="{D04BFEDE-80AD-4532-8091-8E42BFC774CC}" destId="{8399814B-26CB-4289-8545-2F0258B12CB4}" srcOrd="2" destOrd="0" parTransId="{7B74A9C1-C957-4B63-A47D-BE45FA841E5F}" sibTransId="{BCD0967C-F822-46DA-8F71-A2AE7E27BD8D}"/>
    <dgm:cxn modelId="{B34C48F2-9056-4B1A-BFB6-324EE545CA98}" srcId="{D04BFEDE-80AD-4532-8091-8E42BFC774CC}" destId="{1894B3D1-C98F-4470-B6FB-CB2A302AF408}" srcOrd="3" destOrd="0" parTransId="{726864C2-52E3-4344-A8E2-D2B25078AFF9}" sibTransId="{EE0B288C-F43A-4ACA-8E54-81D3D9BC455D}"/>
    <dgm:cxn modelId="{3590C9FE-FB94-4A69-8618-DF3056EB07CF}" type="presOf" srcId="{BCD0967C-F822-46DA-8F71-A2AE7E27BD8D}" destId="{4D1274D1-010D-4257-927B-973FD620D7E6}" srcOrd="0" destOrd="0" presId="urn:microsoft.com/office/officeart/2005/8/layout/process1"/>
    <dgm:cxn modelId="{CD3DF125-E48B-46F2-9D54-E99A20D70A4F}" type="presOf" srcId="{D04BFEDE-80AD-4532-8091-8E42BFC774CC}" destId="{A9DA832A-E039-482D-809E-6C7F7854E3A9}" srcOrd="0" destOrd="0" presId="urn:microsoft.com/office/officeart/2005/8/layout/process1"/>
    <dgm:cxn modelId="{B5DE053F-A135-4000-B63C-A2174B046F16}" srcId="{D04BFEDE-80AD-4532-8091-8E42BFC774CC}" destId="{260663AF-BBAD-43E9-A667-9286D53E5A77}" srcOrd="1" destOrd="0" parTransId="{AFD0DF9C-A0A5-4317-AFC0-7A8223C64EF0}" sibTransId="{257B5C22-587E-4DAE-970A-F349D0596A54}"/>
    <dgm:cxn modelId="{7CFB57B6-74A3-478F-B16C-8E45BE87EE90}" type="presOf" srcId="{8399814B-26CB-4289-8545-2F0258B12CB4}" destId="{E4BBB8A2-9B1B-450F-BB9F-43741BA93BFB}" srcOrd="0" destOrd="0" presId="urn:microsoft.com/office/officeart/2005/8/layout/process1"/>
    <dgm:cxn modelId="{06D3AAFF-C4D1-4597-BF5F-410BA928D102}" srcId="{D04BFEDE-80AD-4532-8091-8E42BFC774CC}" destId="{9BFF212A-3884-4FDD-B379-1EC5D16BD8BA}" srcOrd="0" destOrd="0" parTransId="{6D25BBE5-6AC0-4FC1-AB83-633B08F24123}" sibTransId="{08FED907-C9B8-4FFF-8F4E-978C9E34657B}"/>
    <dgm:cxn modelId="{A2606034-ABA1-4432-862D-A8DC9C92F0F4}" type="presOf" srcId="{9BFF212A-3884-4FDD-B379-1EC5D16BD8BA}" destId="{2BDCEDA3-33D5-4E5F-8E95-7969A511271F}" srcOrd="0" destOrd="0" presId="urn:microsoft.com/office/officeart/2005/8/layout/process1"/>
    <dgm:cxn modelId="{8D35ECA6-9428-478A-BBF2-73B0835A5FA0}" type="presOf" srcId="{257B5C22-587E-4DAE-970A-F349D0596A54}" destId="{F926D665-6ADB-4515-A6C3-7C098889106E}" srcOrd="1" destOrd="0" presId="urn:microsoft.com/office/officeart/2005/8/layout/process1"/>
    <dgm:cxn modelId="{984B8F72-0E78-4BA3-B3B4-617FFC0D696A}" type="presOf" srcId="{260663AF-BBAD-43E9-A667-9286D53E5A77}" destId="{0C486F0B-9E06-4797-821E-8034BA1F2C7B}" srcOrd="0" destOrd="0" presId="urn:microsoft.com/office/officeart/2005/8/layout/process1"/>
    <dgm:cxn modelId="{A3327800-5367-4113-93A2-809A49A8B429}" type="presOf" srcId="{BCD0967C-F822-46DA-8F71-A2AE7E27BD8D}" destId="{78EDE8F2-809D-49FB-A04F-37FB30CD1530}" srcOrd="1" destOrd="0" presId="urn:microsoft.com/office/officeart/2005/8/layout/process1"/>
    <dgm:cxn modelId="{19885C07-F9FE-402B-8C35-C239C26BCC8D}" type="presOf" srcId="{08FED907-C9B8-4FFF-8F4E-978C9E34657B}" destId="{63A6258D-3BF0-4D9C-A02A-D481FD1F7F63}" srcOrd="0" destOrd="0" presId="urn:microsoft.com/office/officeart/2005/8/layout/process1"/>
    <dgm:cxn modelId="{5A657E30-9F1B-4924-A6F3-A573AF10461F}" type="presOf" srcId="{257B5C22-587E-4DAE-970A-F349D0596A54}" destId="{79016B77-A4EF-41F4-A834-76FE83A93744}" srcOrd="0" destOrd="0" presId="urn:microsoft.com/office/officeart/2005/8/layout/process1"/>
    <dgm:cxn modelId="{61BA3DEC-D721-4C4B-A811-B5670547A662}" type="presOf" srcId="{1894B3D1-C98F-4470-B6FB-CB2A302AF408}" destId="{B8E238C9-A29A-44E3-9C08-F639264ECF55}" srcOrd="0" destOrd="0" presId="urn:microsoft.com/office/officeart/2005/8/layout/process1"/>
    <dgm:cxn modelId="{8EBE28E8-3230-47CD-BF90-CD88DB28D8A6}" type="presParOf" srcId="{A9DA832A-E039-482D-809E-6C7F7854E3A9}" destId="{2BDCEDA3-33D5-4E5F-8E95-7969A511271F}" srcOrd="0" destOrd="0" presId="urn:microsoft.com/office/officeart/2005/8/layout/process1"/>
    <dgm:cxn modelId="{6228BA01-7AE3-4489-A2C0-9C3F8756B4BB}" type="presParOf" srcId="{A9DA832A-E039-482D-809E-6C7F7854E3A9}" destId="{63A6258D-3BF0-4D9C-A02A-D481FD1F7F63}" srcOrd="1" destOrd="0" presId="urn:microsoft.com/office/officeart/2005/8/layout/process1"/>
    <dgm:cxn modelId="{8401DFA7-8C75-4119-8112-C097E94C0FF4}" type="presParOf" srcId="{63A6258D-3BF0-4D9C-A02A-D481FD1F7F63}" destId="{B3D902E4-D29A-45F8-BF66-4CFC4013D1CF}" srcOrd="0" destOrd="0" presId="urn:microsoft.com/office/officeart/2005/8/layout/process1"/>
    <dgm:cxn modelId="{D833996C-6D16-4B37-BB86-24258812BEF7}" type="presParOf" srcId="{A9DA832A-E039-482D-809E-6C7F7854E3A9}" destId="{0C486F0B-9E06-4797-821E-8034BA1F2C7B}" srcOrd="2" destOrd="0" presId="urn:microsoft.com/office/officeart/2005/8/layout/process1"/>
    <dgm:cxn modelId="{70DB4F3B-367D-4C7D-B391-4755CF0B3828}" type="presParOf" srcId="{A9DA832A-E039-482D-809E-6C7F7854E3A9}" destId="{79016B77-A4EF-41F4-A834-76FE83A93744}" srcOrd="3" destOrd="0" presId="urn:microsoft.com/office/officeart/2005/8/layout/process1"/>
    <dgm:cxn modelId="{DE9284BA-B7A7-420C-A26D-CC6744040E5C}" type="presParOf" srcId="{79016B77-A4EF-41F4-A834-76FE83A93744}" destId="{F926D665-6ADB-4515-A6C3-7C098889106E}" srcOrd="0" destOrd="0" presId="urn:microsoft.com/office/officeart/2005/8/layout/process1"/>
    <dgm:cxn modelId="{C024D903-2AA7-4DE1-A802-DDBA56E68F83}" type="presParOf" srcId="{A9DA832A-E039-482D-809E-6C7F7854E3A9}" destId="{E4BBB8A2-9B1B-450F-BB9F-43741BA93BFB}" srcOrd="4" destOrd="0" presId="urn:microsoft.com/office/officeart/2005/8/layout/process1"/>
    <dgm:cxn modelId="{DD15CA12-6E63-432C-8CAD-725FA22588FC}" type="presParOf" srcId="{A9DA832A-E039-482D-809E-6C7F7854E3A9}" destId="{4D1274D1-010D-4257-927B-973FD620D7E6}" srcOrd="5" destOrd="0" presId="urn:microsoft.com/office/officeart/2005/8/layout/process1"/>
    <dgm:cxn modelId="{3A048783-FC5C-40D3-AEA2-60BB28A57C47}" type="presParOf" srcId="{4D1274D1-010D-4257-927B-973FD620D7E6}" destId="{78EDE8F2-809D-49FB-A04F-37FB30CD1530}" srcOrd="0" destOrd="0" presId="urn:microsoft.com/office/officeart/2005/8/layout/process1"/>
    <dgm:cxn modelId="{D4B2B53A-C793-4D11-B215-0EDC2045F8F8}" type="presParOf" srcId="{A9DA832A-E039-482D-809E-6C7F7854E3A9}" destId="{B8E238C9-A29A-44E3-9C08-F639264ECF5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A2B71-3D63-4176-A39D-17340BA78594}">
      <dsp:nvSpPr>
        <dsp:cNvPr id="0" name=""/>
        <dsp:cNvSpPr/>
      </dsp:nvSpPr>
      <dsp:spPr>
        <a:xfrm rot="5400000">
          <a:off x="2549326" y="1267704"/>
          <a:ext cx="1144961" cy="13034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4AFE5-DD23-4A71-9188-6EC4844AC908}">
      <dsp:nvSpPr>
        <dsp:cNvPr id="0" name=""/>
        <dsp:cNvSpPr/>
      </dsp:nvSpPr>
      <dsp:spPr>
        <a:xfrm>
          <a:off x="1277794" y="25386"/>
          <a:ext cx="1927441" cy="1349146"/>
        </a:xfrm>
        <a:prstGeom prst="roundRect">
          <a:avLst>
            <a:gd name="adj" fmla="val 166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600" kern="1200" dirty="0" smtClean="0">
              <a:solidFill>
                <a:schemeClr val="bg2">
                  <a:lumMod val="25000"/>
                </a:schemeClr>
              </a:solidFill>
            </a:rPr>
            <a:t>1</a:t>
          </a:r>
          <a:endParaRPr lang="es-CO" sz="5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343666" y="91258"/>
        <a:ext cx="1795697" cy="1217402"/>
      </dsp:txXfrm>
    </dsp:sp>
    <dsp:sp modelId="{7EE7CC0C-C2C7-4812-868F-9999239DBC55}">
      <dsp:nvSpPr>
        <dsp:cNvPr id="0" name=""/>
        <dsp:cNvSpPr/>
      </dsp:nvSpPr>
      <dsp:spPr>
        <a:xfrm>
          <a:off x="3262150" y="154058"/>
          <a:ext cx="6935758" cy="109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Inscripción de la propuesta</a:t>
          </a:r>
          <a:endParaRPr lang="es-CO" sz="270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2150" y="154058"/>
        <a:ext cx="6935758" cy="1090439"/>
      </dsp:txXfrm>
    </dsp:sp>
    <dsp:sp modelId="{DC5A562E-E817-4FAC-9465-E4D593DE6AD0}">
      <dsp:nvSpPr>
        <dsp:cNvPr id="0" name=""/>
        <dsp:cNvSpPr/>
      </dsp:nvSpPr>
      <dsp:spPr>
        <a:xfrm rot="5400000">
          <a:off x="4837267" y="2796694"/>
          <a:ext cx="1144961" cy="13034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6A6A2-7B7F-4DB5-BA92-A12737A7F86E}">
      <dsp:nvSpPr>
        <dsp:cNvPr id="0" name=""/>
        <dsp:cNvSpPr/>
      </dsp:nvSpPr>
      <dsp:spPr>
        <a:xfrm>
          <a:off x="3767439" y="1540923"/>
          <a:ext cx="1927441" cy="1349146"/>
        </a:xfrm>
        <a:prstGeom prst="roundRect">
          <a:avLst>
            <a:gd name="adj" fmla="val 166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600" kern="1200" dirty="0" smtClean="0">
              <a:solidFill>
                <a:schemeClr val="bg2">
                  <a:lumMod val="25000"/>
                </a:schemeClr>
              </a:solidFill>
            </a:rPr>
            <a:t>2</a:t>
          </a:r>
          <a:endParaRPr lang="es-CO" sz="5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833311" y="1606795"/>
        <a:ext cx="1795697" cy="1217402"/>
      </dsp:txXfrm>
    </dsp:sp>
    <dsp:sp modelId="{9C6A15F4-ABA2-4402-AEA7-6B6E173CAEC6}">
      <dsp:nvSpPr>
        <dsp:cNvPr id="0" name=""/>
        <dsp:cNvSpPr/>
      </dsp:nvSpPr>
      <dsp:spPr>
        <a:xfrm>
          <a:off x="5821452" y="1656150"/>
          <a:ext cx="5155929" cy="109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Informe final del trabajo social realizado</a:t>
          </a:r>
          <a:endParaRPr lang="es-CO" sz="270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1452" y="1656150"/>
        <a:ext cx="5155929" cy="1090439"/>
      </dsp:txXfrm>
    </dsp:sp>
    <dsp:sp modelId="{611889C2-71CE-4C7D-A163-CA0E81A7417A}">
      <dsp:nvSpPr>
        <dsp:cNvPr id="0" name=""/>
        <dsp:cNvSpPr/>
      </dsp:nvSpPr>
      <dsp:spPr>
        <a:xfrm>
          <a:off x="6061181" y="3069910"/>
          <a:ext cx="1927441" cy="1349146"/>
        </a:xfrm>
        <a:prstGeom prst="roundRect">
          <a:avLst>
            <a:gd name="adj" fmla="val 166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600" kern="1200" dirty="0" smtClean="0">
              <a:solidFill>
                <a:schemeClr val="bg2">
                  <a:lumMod val="25000"/>
                </a:schemeClr>
              </a:solidFill>
            </a:rPr>
            <a:t>3</a:t>
          </a:r>
          <a:endParaRPr lang="es-CO" sz="5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127053" y="3135782"/>
        <a:ext cx="1795697" cy="1217402"/>
      </dsp:txXfrm>
    </dsp:sp>
    <dsp:sp modelId="{7A87EB00-3F3A-4117-A081-0B5304AF19D6}">
      <dsp:nvSpPr>
        <dsp:cNvPr id="0" name=""/>
        <dsp:cNvSpPr/>
      </dsp:nvSpPr>
      <dsp:spPr>
        <a:xfrm>
          <a:off x="8007495" y="3247723"/>
          <a:ext cx="3313452" cy="1090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Descargar el Certificado </a:t>
          </a:r>
          <a:endParaRPr lang="es-CO" sz="2700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07495" y="3247723"/>
        <a:ext cx="3313452" cy="1090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CEDA3-33D5-4E5F-8E95-7969A511271F}">
      <dsp:nvSpPr>
        <dsp:cNvPr id="0" name=""/>
        <dsp:cNvSpPr/>
      </dsp:nvSpPr>
      <dsp:spPr>
        <a:xfrm>
          <a:off x="0" y="0"/>
          <a:ext cx="2099148" cy="170412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Revisar la Propuesta Emitida por el Psi. En Formación</a:t>
          </a: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912" y="49912"/>
        <a:ext cx="1999324" cy="1604299"/>
      </dsp:txXfrm>
    </dsp:sp>
    <dsp:sp modelId="{63A6258D-3BF0-4D9C-A02A-D481FD1F7F63}">
      <dsp:nvSpPr>
        <dsp:cNvPr id="0" name=""/>
        <dsp:cNvSpPr/>
      </dsp:nvSpPr>
      <dsp:spPr>
        <a:xfrm rot="1154610">
          <a:off x="2271815" y="1090640"/>
          <a:ext cx="413665" cy="520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2275282" y="1174308"/>
        <a:ext cx="289566" cy="312352"/>
      </dsp:txXfrm>
    </dsp:sp>
    <dsp:sp modelId="{0C486F0B-9E06-4797-821E-8034BA1F2C7B}">
      <dsp:nvSpPr>
        <dsp:cNvPr id="0" name=""/>
        <dsp:cNvSpPr/>
      </dsp:nvSpPr>
      <dsp:spPr>
        <a:xfrm>
          <a:off x="2836040" y="990028"/>
          <a:ext cx="2099148" cy="170412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Generar el Impacto Social</a:t>
          </a: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5952" y="1039940"/>
        <a:ext cx="1999324" cy="1604299"/>
      </dsp:txXfrm>
    </dsp:sp>
    <dsp:sp modelId="{79016B77-A4EF-41F4-A834-76FE83A93744}">
      <dsp:nvSpPr>
        <dsp:cNvPr id="0" name=""/>
        <dsp:cNvSpPr/>
      </dsp:nvSpPr>
      <dsp:spPr>
        <a:xfrm rot="994391">
          <a:off x="5117396" y="2011236"/>
          <a:ext cx="422432" cy="520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5120028" y="2097280"/>
        <a:ext cx="295702" cy="312352"/>
      </dsp:txXfrm>
    </dsp:sp>
    <dsp:sp modelId="{E4BBB8A2-9B1B-450F-BB9F-43741BA93BFB}">
      <dsp:nvSpPr>
        <dsp:cNvPr id="0" name=""/>
        <dsp:cNvSpPr/>
      </dsp:nvSpPr>
      <dsp:spPr>
        <a:xfrm>
          <a:off x="5699119" y="1842090"/>
          <a:ext cx="2099148" cy="170412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Verificar el Informe Final Emitido por el </a:t>
          </a:r>
          <a:r>
            <a:rPr lang="es-ES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Psi. En Formación</a:t>
          </a: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9031" y="1892002"/>
        <a:ext cx="1999324" cy="1604299"/>
      </dsp:txXfrm>
    </dsp:sp>
    <dsp:sp modelId="{4D1274D1-010D-4257-927B-973FD620D7E6}">
      <dsp:nvSpPr>
        <dsp:cNvPr id="0" name=""/>
        <dsp:cNvSpPr/>
      </dsp:nvSpPr>
      <dsp:spPr>
        <a:xfrm rot="1236505">
          <a:off x="7996368" y="2993990"/>
          <a:ext cx="483740" cy="5205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8001011" y="3072568"/>
        <a:ext cx="338618" cy="312352"/>
      </dsp:txXfrm>
    </dsp:sp>
    <dsp:sp modelId="{B8E238C9-A29A-44E3-9C08-F639264ECF55}">
      <dsp:nvSpPr>
        <dsp:cNvPr id="0" name=""/>
        <dsp:cNvSpPr/>
      </dsp:nvSpPr>
      <dsp:spPr>
        <a:xfrm>
          <a:off x="8652579" y="2952718"/>
          <a:ext cx="2099148" cy="170412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Activar el Certificado para que pueda ser Descargado por el </a:t>
          </a:r>
          <a:r>
            <a:rPr lang="es-ES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Psi. En Formación</a:t>
          </a:r>
          <a:endParaRPr lang="es-CO" sz="1800" b="1" kern="120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02491" y="3002630"/>
        <a:ext cx="1999324" cy="1604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3A18E5-A0D9-4DE9-8175-4714BA954D78}" type="datetimeFigureOut">
              <a:rPr lang="es-CO" altLang="es-CO"/>
              <a:pPr>
                <a:defRPr/>
              </a:pPr>
              <a:t>1/07/2021</a:t>
            </a:fld>
            <a:endParaRPr lang="es-CO" alt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/>
              <a:t>Editar el estilo de texto del patrón</a:t>
            </a:r>
          </a:p>
          <a:p>
            <a:pPr lvl="1"/>
            <a:r>
              <a:rPr lang="es-ES" altLang="es-CO" noProof="0"/>
              <a:t>Segundo nivel</a:t>
            </a:r>
          </a:p>
          <a:p>
            <a:pPr lvl="2"/>
            <a:r>
              <a:rPr lang="es-ES" altLang="es-CO" noProof="0"/>
              <a:t>Tercer nivel</a:t>
            </a:r>
          </a:p>
          <a:p>
            <a:pPr lvl="3"/>
            <a:r>
              <a:rPr lang="es-ES" altLang="es-CO" noProof="0"/>
              <a:t>Cuarto nivel</a:t>
            </a:r>
          </a:p>
          <a:p>
            <a:pPr lvl="4"/>
            <a:r>
              <a:rPr lang="es-ES" altLang="es-CO" noProof="0"/>
              <a:t>Quinto nivel</a:t>
            </a:r>
            <a:endParaRPr lang="es-CO" altLang="es-CO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C71C11-CB1F-4293-8B42-28E21BCA906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35487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709644"/>
            <a:ext cx="9144000" cy="166344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AD3333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54909"/>
            <a:ext cx="9144000" cy="10105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01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A6CB-D3E4-4B23-BD2C-29898E8E8D0A}" type="datetimeFigureOut">
              <a:rPr lang="es-CO" altLang="es-CO"/>
              <a:pPr>
                <a:defRPr/>
              </a:pPr>
              <a:t>1/07/2021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8EA2-5042-4875-A37A-6744D37E426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4360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366A-F3A6-4CC4-B840-9EDE02E74CD2}" type="datetimeFigureOut">
              <a:rPr lang="es-CO" altLang="es-CO"/>
              <a:pPr>
                <a:defRPr/>
              </a:pPr>
              <a:t>1/07/2021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0346-D625-4449-9F82-2DA76696FDB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7917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811" y="160027"/>
            <a:ext cx="10515600" cy="984562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AD3333"/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415" y="1304617"/>
            <a:ext cx="10925175" cy="50363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635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16E0-D039-44C8-8192-BDED2ABD827A}" type="datetimeFigureOut">
              <a:rPr lang="es-CO" altLang="es-CO"/>
              <a:pPr>
                <a:defRPr/>
              </a:pPr>
              <a:t>1/07/2021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9D22-3D66-4249-AA17-FD6741AF409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7421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0998-559D-4EBD-9347-6656379B4AEC}" type="datetimeFigureOut">
              <a:rPr lang="es-CO" altLang="es-CO"/>
              <a:pPr>
                <a:defRPr/>
              </a:pPr>
              <a:t>1/07/2021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419D-0432-4585-A706-2226F93876C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72170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CEDC-06ED-4C7C-9B03-83046E1325F6}" type="datetimeFigureOut">
              <a:rPr lang="es-CO" altLang="es-CO"/>
              <a:pPr>
                <a:defRPr/>
              </a:pPr>
              <a:t>1/07/2021</a:t>
            </a:fld>
            <a:endParaRPr lang="es-CO" altLang="es-CO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0616-2E74-471E-AAEF-A4D337523D7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8930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25C1-17BB-4366-890E-F326F3BED209}" type="datetimeFigureOut">
              <a:rPr lang="es-CO" altLang="es-CO"/>
              <a:pPr>
                <a:defRPr/>
              </a:pPr>
              <a:t>1/07/2021</a:t>
            </a:fld>
            <a:endParaRPr lang="es-CO" altLang="es-CO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7D14-50C1-4B66-A5F4-D9657C158CA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4833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7D64-DD1B-42F4-B917-98FA35DFC54B}" type="datetimeFigureOut">
              <a:rPr lang="es-CO" altLang="es-CO"/>
              <a:pPr>
                <a:defRPr/>
              </a:pPr>
              <a:t>1/07/2021</a:t>
            </a:fld>
            <a:endParaRPr lang="es-CO" altLang="es-CO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76F5-E7E0-4616-81B9-CA5B9100DBF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91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A324-A69E-4F9E-8265-9E809888D80A}" type="datetimeFigureOut">
              <a:rPr lang="es-CO" altLang="es-CO"/>
              <a:pPr>
                <a:defRPr/>
              </a:pPr>
              <a:t>1/07/2021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40C8-FB79-4E6D-A221-B9C004F2710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948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7F63-9348-4FED-9EED-D818C16FCE77}" type="datetimeFigureOut">
              <a:rPr lang="es-CO" altLang="es-CO"/>
              <a:pPr>
                <a:defRPr/>
              </a:pPr>
              <a:t>1/07/2021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772A-1E30-40C1-8DA4-4C4BD799453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6570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Editar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F7A46F-03D8-4E44-98A7-21D921D8A9B6}" type="datetimeFigureOut">
              <a:rPr lang="es-CO" altLang="es-CO"/>
              <a:pPr>
                <a:defRPr/>
              </a:pPr>
              <a:t>1/07/2021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FBB4E2-C74A-4947-B3B8-AA5F80113A4E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82887" y="2217289"/>
            <a:ext cx="9626221" cy="1663447"/>
          </a:xfrm>
        </p:spPr>
        <p:txBody>
          <a:bodyPr>
            <a:noAutofit/>
          </a:bodyPr>
          <a:lstStyle/>
          <a:p>
            <a:r>
              <a:rPr lang="es-CO" sz="4800" dirty="0" smtClean="0"/>
              <a:t>MÓDULO DE INSCRIPCIÓN </a:t>
            </a:r>
            <a:r>
              <a:rPr lang="es-CO" sz="5400" dirty="0" smtClean="0"/>
              <a:t>PROPUESTA DE TRABAJO SOCIAL </a:t>
            </a:r>
            <a:endParaRPr lang="es-CO" sz="54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523997" y="5240709"/>
            <a:ext cx="9144000" cy="97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sz="3200" dirty="0" smtClean="0"/>
              <a:t>Mg. Psi. Nubia Quiñonez Barreto</a:t>
            </a:r>
          </a:p>
          <a:p>
            <a:pPr>
              <a:spcBef>
                <a:spcPts val="0"/>
              </a:spcBef>
            </a:pPr>
            <a:r>
              <a:rPr lang="es-ES" dirty="0" smtClean="0"/>
              <a:t>Coordinadora de Trabajo Social del Programa de Psicología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/>
          <a:stretch/>
        </p:blipFill>
        <p:spPr>
          <a:xfrm>
            <a:off x="5247297" y="3701902"/>
            <a:ext cx="1697399" cy="141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211" y="437118"/>
            <a:ext cx="10515600" cy="984562"/>
          </a:xfrm>
        </p:spPr>
        <p:txBody>
          <a:bodyPr>
            <a:normAutofit/>
          </a:bodyPr>
          <a:lstStyle/>
          <a:p>
            <a:r>
              <a:rPr lang="es-CO" sz="3700" dirty="0" smtClean="0"/>
              <a:t>Realizar la Preinscripción de la Propuesta </a:t>
            </a:r>
            <a:endParaRPr lang="es-CO" sz="3700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08" y="1260764"/>
            <a:ext cx="9799503" cy="43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503333" y="2683933"/>
            <a:ext cx="677334" cy="9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8542866" y="2683933"/>
            <a:ext cx="905934" cy="9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4495798" y="3022601"/>
            <a:ext cx="1831850" cy="9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9448800" y="3022600"/>
            <a:ext cx="905934" cy="9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2479830" y="3399775"/>
            <a:ext cx="449638" cy="88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7907866" y="3759200"/>
            <a:ext cx="905934" cy="9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3378199" y="3771900"/>
            <a:ext cx="905934" cy="93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4962390" y="4293319"/>
            <a:ext cx="706890" cy="126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9922933" y="5025375"/>
            <a:ext cx="694267" cy="88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/>
          <p:cNvSpPr/>
          <p:nvPr/>
        </p:nvSpPr>
        <p:spPr>
          <a:xfrm>
            <a:off x="2390914" y="3145125"/>
            <a:ext cx="3278365" cy="37253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4765546" y="4065368"/>
            <a:ext cx="3124203" cy="4085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1731264" y="4925568"/>
            <a:ext cx="341376" cy="3048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211168" y="3550603"/>
            <a:ext cx="1543741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Verificar que los datos sean correctos</a:t>
            </a:r>
            <a:endParaRPr lang="es-CO" b="1" dirty="0"/>
          </a:p>
        </p:txBody>
      </p:sp>
      <p:cxnSp>
        <p:nvCxnSpPr>
          <p:cNvPr id="20" name="Conector recto de flecha 19"/>
          <p:cNvCxnSpPr>
            <a:stCxn id="18" idx="3"/>
          </p:cNvCxnSpPr>
          <p:nvPr/>
        </p:nvCxnSpPr>
        <p:spPr>
          <a:xfrm flipV="1">
            <a:off x="1754909" y="3488267"/>
            <a:ext cx="636005" cy="52400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8" idx="3"/>
          </p:cNvCxnSpPr>
          <p:nvPr/>
        </p:nvCxnSpPr>
        <p:spPr>
          <a:xfrm>
            <a:off x="1754909" y="4012268"/>
            <a:ext cx="3010637" cy="531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2740392" y="5401778"/>
            <a:ext cx="1755406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Seleccionar el programa al que pertenece</a:t>
            </a:r>
            <a:endParaRPr lang="es-CO" b="1" dirty="0"/>
          </a:p>
        </p:txBody>
      </p:sp>
      <p:cxnSp>
        <p:nvCxnSpPr>
          <p:cNvPr id="34" name="Conector recto de flecha 33"/>
          <p:cNvCxnSpPr>
            <a:stCxn id="32" idx="1"/>
          </p:cNvCxnSpPr>
          <p:nvPr/>
        </p:nvCxnSpPr>
        <p:spPr>
          <a:xfrm flipH="1" flipV="1">
            <a:off x="2072640" y="5230368"/>
            <a:ext cx="667752" cy="63307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8068285" y="5678777"/>
            <a:ext cx="1491029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Preinscribir la Propuesta</a:t>
            </a:r>
            <a:endParaRPr lang="es-CO" b="1" dirty="0"/>
          </a:p>
        </p:txBody>
      </p:sp>
      <p:sp>
        <p:nvSpPr>
          <p:cNvPr id="36" name="Rectángulo 35"/>
          <p:cNvSpPr/>
          <p:nvPr/>
        </p:nvSpPr>
        <p:spPr>
          <a:xfrm>
            <a:off x="9926221" y="5193459"/>
            <a:ext cx="950878" cy="3165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8" name="Conector recto de flecha 37"/>
          <p:cNvCxnSpPr>
            <a:stCxn id="35" idx="3"/>
          </p:cNvCxnSpPr>
          <p:nvPr/>
        </p:nvCxnSpPr>
        <p:spPr>
          <a:xfrm flipV="1">
            <a:off x="9559314" y="5509996"/>
            <a:ext cx="363619" cy="4919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0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3AA30B-B837-7348-B68C-03F7FFC9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29" y="269403"/>
            <a:ext cx="10515600" cy="984562"/>
          </a:xfrm>
        </p:spPr>
        <p:txBody>
          <a:bodyPr>
            <a:normAutofit/>
          </a:bodyPr>
          <a:lstStyle/>
          <a:p>
            <a:r>
              <a:rPr lang="es-CO" sz="3700" dirty="0" smtClean="0"/>
              <a:t>Correo de Inscripción</a:t>
            </a:r>
            <a:endParaRPr lang="es-CO" sz="37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-1"/>
          <a:stretch/>
        </p:blipFill>
        <p:spPr bwMode="auto">
          <a:xfrm>
            <a:off x="1909482" y="983224"/>
            <a:ext cx="845736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043951" y="2618393"/>
            <a:ext cx="3724835" cy="632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2043952" y="4939554"/>
            <a:ext cx="3724835" cy="632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2667002" y="3842535"/>
            <a:ext cx="1709789" cy="143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2667002" y="4614832"/>
            <a:ext cx="1709789" cy="143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6580823" y="4686751"/>
            <a:ext cx="920390" cy="252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6758108" y="4890924"/>
            <a:ext cx="920390" cy="252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:</a:t>
            </a:r>
            <a:endParaRPr lang="es-CO" dirty="0"/>
          </a:p>
        </p:txBody>
      </p:sp>
      <p:sp>
        <p:nvSpPr>
          <p:cNvPr id="12" name="Rectángulo 11"/>
          <p:cNvSpPr/>
          <p:nvPr/>
        </p:nvSpPr>
        <p:spPr>
          <a:xfrm>
            <a:off x="6646318" y="3583969"/>
            <a:ext cx="2168909" cy="145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2043951" y="3343202"/>
            <a:ext cx="3724835" cy="80747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/>
          <p:cNvSpPr/>
          <p:nvPr/>
        </p:nvSpPr>
        <p:spPr>
          <a:xfrm>
            <a:off x="5930153" y="1434849"/>
            <a:ext cx="4436689" cy="38207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5768786" y="1680882"/>
            <a:ext cx="161367" cy="16623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768786" y="4150675"/>
            <a:ext cx="161367" cy="79554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1909482" y="5543428"/>
            <a:ext cx="8457360" cy="1015663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el correo en respuesta de la solicitud de usuario y contraseña, se otorga la contraseña que deberá ser usada para ingresar al aplicativo de trabajo social.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004070" y="4686084"/>
            <a:ext cx="2284368" cy="496889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2" name="Conector recto de flecha 21"/>
          <p:cNvCxnSpPr>
            <a:stCxn id="19" idx="0"/>
          </p:cNvCxnSpPr>
          <p:nvPr/>
        </p:nvCxnSpPr>
        <p:spPr>
          <a:xfrm flipH="1" flipV="1">
            <a:off x="6117898" y="5182974"/>
            <a:ext cx="20264" cy="360454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0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3AA30B-B837-7348-B68C-03F7FFC9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52" y="496203"/>
            <a:ext cx="10515600" cy="984562"/>
          </a:xfrm>
        </p:spPr>
        <p:txBody>
          <a:bodyPr>
            <a:normAutofit/>
          </a:bodyPr>
          <a:lstStyle/>
          <a:p>
            <a:r>
              <a:rPr lang="es-CO" sz="3700" dirty="0" err="1" smtClean="0"/>
              <a:t>Logueo</a:t>
            </a:r>
            <a:r>
              <a:rPr lang="es-CO" sz="3700" dirty="0" smtClean="0"/>
              <a:t> del Aplicativo de Trabajo Social</a:t>
            </a:r>
            <a:endParaRPr lang="es-CO" sz="3700" dirty="0"/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01" y="1152874"/>
            <a:ext cx="83153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838320" y="2770094"/>
            <a:ext cx="443753" cy="416859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2282073" y="2269674"/>
            <a:ext cx="7564253" cy="3382309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164164" y="3351246"/>
            <a:ext cx="1264022" cy="923330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 en la llave de Acceso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1428186" y="3153213"/>
            <a:ext cx="410134" cy="208552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7558391" y="4630366"/>
            <a:ext cx="705255" cy="136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/>
          <p:cNvSpPr/>
          <p:nvPr/>
        </p:nvSpPr>
        <p:spPr>
          <a:xfrm>
            <a:off x="7467265" y="4387725"/>
            <a:ext cx="1451104" cy="416859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/>
          <p:cNvSpPr txBox="1"/>
          <p:nvPr/>
        </p:nvSpPr>
        <p:spPr>
          <a:xfrm>
            <a:off x="10200459" y="4766554"/>
            <a:ext cx="1264022" cy="64633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Digitar el Usuario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 flipH="1" flipV="1">
            <a:off x="8931041" y="4563282"/>
            <a:ext cx="1256746" cy="443084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7312886" y="2670357"/>
            <a:ext cx="1759862" cy="1679338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10143944" y="2475776"/>
            <a:ext cx="1709958" cy="2031325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Seleccionar el número que corresponda a cada dígito de la contraseña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cto de flecha 20"/>
          <p:cNvCxnSpPr>
            <a:stCxn id="18" idx="1"/>
          </p:cNvCxnSpPr>
          <p:nvPr/>
        </p:nvCxnSpPr>
        <p:spPr>
          <a:xfrm flipH="1" flipV="1">
            <a:off x="9072748" y="2783942"/>
            <a:ext cx="1071196" cy="707497"/>
          </a:xfrm>
          <a:prstGeom prst="straightConnector1">
            <a:avLst/>
          </a:prstGeom>
          <a:ln w="19050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8844323" y="5306123"/>
            <a:ext cx="952284" cy="299460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CuadroTexto 22"/>
          <p:cNvSpPr txBox="1"/>
          <p:nvPr/>
        </p:nvSpPr>
        <p:spPr>
          <a:xfrm>
            <a:off x="10143944" y="5657531"/>
            <a:ext cx="1320537" cy="64633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 en Ingresar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recto de flecha 24"/>
          <p:cNvCxnSpPr>
            <a:stCxn id="23" idx="1"/>
          </p:cNvCxnSpPr>
          <p:nvPr/>
        </p:nvCxnSpPr>
        <p:spPr>
          <a:xfrm flipH="1" flipV="1">
            <a:off x="9695330" y="5605584"/>
            <a:ext cx="448614" cy="375113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/>
          <p:cNvSpPr/>
          <p:nvPr/>
        </p:nvSpPr>
        <p:spPr>
          <a:xfrm>
            <a:off x="717452" y="2783942"/>
            <a:ext cx="436099" cy="403011"/>
          </a:xfrm>
          <a:prstGeom prst="ellipse">
            <a:avLst/>
          </a:prstGeom>
          <a:noFill/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s-C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1477153" y="4929614"/>
            <a:ext cx="436099" cy="403011"/>
          </a:xfrm>
          <a:prstGeom prst="ellipse">
            <a:avLst/>
          </a:prstGeom>
          <a:noFill/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s-C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10396371" y="2040840"/>
            <a:ext cx="436099" cy="403011"/>
          </a:xfrm>
          <a:prstGeom prst="ellipse">
            <a:avLst/>
          </a:prstGeom>
          <a:noFill/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s-C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9691938" y="5918183"/>
            <a:ext cx="436099" cy="403011"/>
          </a:xfrm>
          <a:prstGeom prst="ellipse">
            <a:avLst/>
          </a:prstGeom>
          <a:noFill/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es-CO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3AA30B-B837-7348-B68C-03F7FFC9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58" y="523098"/>
            <a:ext cx="10515600" cy="984562"/>
          </a:xfrm>
        </p:spPr>
        <p:txBody>
          <a:bodyPr>
            <a:normAutofit/>
          </a:bodyPr>
          <a:lstStyle/>
          <a:p>
            <a:r>
              <a:rPr lang="es-CO" sz="3700" dirty="0" smtClean="0"/>
              <a:t>Inscripción de la Propuesta de Trabajo social</a:t>
            </a:r>
            <a:endParaRPr lang="es-CO" sz="3700" dirty="0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30" y="1305955"/>
            <a:ext cx="10425652" cy="357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996083" y="2142600"/>
            <a:ext cx="2232212" cy="147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1546412" y="3254189"/>
            <a:ext cx="268941" cy="215153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165098" y="3657600"/>
            <a:ext cx="1327154" cy="64633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 en el “más”</a:t>
            </a:r>
            <a:endParaRPr lang="es-E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1259530" y="3469342"/>
            <a:ext cx="286882" cy="188258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1977267" y="3469342"/>
            <a:ext cx="1218833" cy="255493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1098036" y="4784693"/>
            <a:ext cx="1434633" cy="64633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 en Inscripción</a:t>
            </a:r>
            <a:endParaRPr lang="es-E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1708309" y="3724835"/>
            <a:ext cx="443220" cy="1059858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5033683" y="3247465"/>
            <a:ext cx="318246" cy="316006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4766406" y="4463811"/>
            <a:ext cx="1434633" cy="1200329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Selecciona "Agregar Nueva Propuesta”</a:t>
            </a:r>
            <a:endParaRPr lang="es-E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H="1" flipV="1">
            <a:off x="5282461" y="3563471"/>
            <a:ext cx="134478" cy="912377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753" y="644121"/>
            <a:ext cx="10515600" cy="984562"/>
          </a:xfrm>
        </p:spPr>
        <p:txBody>
          <a:bodyPr>
            <a:normAutofit/>
          </a:bodyPr>
          <a:lstStyle/>
          <a:p>
            <a:r>
              <a:rPr lang="es-ES" sz="3700" dirty="0" smtClean="0"/>
              <a:t>Pestañas a Gestionar</a:t>
            </a:r>
            <a:endParaRPr lang="es-CO" sz="37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76" y="1628683"/>
            <a:ext cx="10502494" cy="459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304365" y="3240740"/>
            <a:ext cx="2164976" cy="415692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5067880" y="3251362"/>
            <a:ext cx="2367127" cy="405069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7676452" y="3251361"/>
            <a:ext cx="1238948" cy="405069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10328880" y="4086738"/>
            <a:ext cx="661473" cy="512156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Flecha abajo 9"/>
          <p:cNvSpPr/>
          <p:nvPr/>
        </p:nvSpPr>
        <p:spPr>
          <a:xfrm>
            <a:off x="2097741" y="2178425"/>
            <a:ext cx="578224" cy="1062315"/>
          </a:xfrm>
          <a:prstGeom prst="downArrow">
            <a:avLst/>
          </a:prstGeom>
          <a:solidFill>
            <a:schemeClr val="accent2"/>
          </a:solidFill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 abajo 10"/>
          <p:cNvSpPr/>
          <p:nvPr/>
        </p:nvSpPr>
        <p:spPr>
          <a:xfrm>
            <a:off x="5973860" y="2178424"/>
            <a:ext cx="578224" cy="1072937"/>
          </a:xfrm>
          <a:prstGeom prst="downArrow">
            <a:avLst/>
          </a:prstGeom>
          <a:solidFill>
            <a:schemeClr val="accent2"/>
          </a:solidFill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 abajo 11"/>
          <p:cNvSpPr/>
          <p:nvPr/>
        </p:nvSpPr>
        <p:spPr>
          <a:xfrm>
            <a:off x="8006814" y="2178424"/>
            <a:ext cx="578224" cy="1062315"/>
          </a:xfrm>
          <a:prstGeom prst="downArrow">
            <a:avLst/>
          </a:prstGeom>
          <a:solidFill>
            <a:schemeClr val="accent2"/>
          </a:solidFill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Flecha abajo 12"/>
          <p:cNvSpPr/>
          <p:nvPr/>
        </p:nvSpPr>
        <p:spPr>
          <a:xfrm>
            <a:off x="10328880" y="2729753"/>
            <a:ext cx="578224" cy="1260027"/>
          </a:xfrm>
          <a:prstGeom prst="downArrow">
            <a:avLst/>
          </a:prstGeom>
          <a:solidFill>
            <a:schemeClr val="accent2"/>
          </a:solidFill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06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964" y="630674"/>
            <a:ext cx="10515600" cy="984562"/>
          </a:xfrm>
        </p:spPr>
        <p:txBody>
          <a:bodyPr>
            <a:normAutofit/>
          </a:bodyPr>
          <a:lstStyle/>
          <a:p>
            <a:r>
              <a:rPr lang="es-ES" sz="3700" dirty="0" smtClean="0"/>
              <a:t>Datos de la Entidad</a:t>
            </a:r>
            <a:endParaRPr lang="es-CO" sz="37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19" y="1268414"/>
            <a:ext cx="7853269" cy="407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61179" y="1880873"/>
            <a:ext cx="1452282" cy="1477328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Seleccionada la pestaña “Datos de la entidad”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851119" y="1427835"/>
            <a:ext cx="1667622" cy="374802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1613461" y="1790534"/>
            <a:ext cx="255681" cy="90308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2084294" y="2014458"/>
            <a:ext cx="7471990" cy="238517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10468913" y="1660640"/>
            <a:ext cx="1452282" cy="1200329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busca la Entidad por su nombre 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11"/>
          <p:cNvCxnSpPr>
            <a:stCxn id="10" idx="1"/>
            <a:endCxn id="9" idx="3"/>
          </p:cNvCxnSpPr>
          <p:nvPr/>
        </p:nvCxnSpPr>
        <p:spPr>
          <a:xfrm flipH="1" flipV="1">
            <a:off x="9556284" y="2133717"/>
            <a:ext cx="912629" cy="127088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6 CuadroTexto"/>
          <p:cNvSpPr txBox="1">
            <a:spLocks noChangeArrowheads="1"/>
          </p:cNvSpPr>
          <p:nvPr/>
        </p:nvSpPr>
        <p:spPr bwMode="auto">
          <a:xfrm>
            <a:off x="1452283" y="5452136"/>
            <a:ext cx="925867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_tradnl" alt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ES_tradnl" alt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caso de que la entidad </a:t>
            </a:r>
            <a:r>
              <a:rPr lang="es-ES_tradnl" alt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requerida no </a:t>
            </a:r>
            <a:r>
              <a:rPr lang="es-ES_tradnl" alt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aparezca </a:t>
            </a:r>
            <a:r>
              <a:rPr lang="es-ES_tradnl" alt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en el listado, </a:t>
            </a:r>
            <a:r>
              <a:rPr lang="es-ES_tradnl" alt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psicólogo en formación deberá comunicarse </a:t>
            </a:r>
            <a:r>
              <a:rPr lang="es-ES_tradnl" alt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_tradnl" alt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coordinadora de </a:t>
            </a:r>
            <a:r>
              <a:rPr lang="es-ES_tradnl" alt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trabajo social, quien </a:t>
            </a:r>
            <a:r>
              <a:rPr lang="es-ES_tradnl" alt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pondrá en contacto </a:t>
            </a:r>
            <a:r>
              <a:rPr lang="es-ES_tradnl" alt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con la </a:t>
            </a:r>
            <a:r>
              <a:rPr lang="es-ES_tradnl" altLang="es-CO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Dirección de Interacción Social (Plataforma)</a:t>
            </a:r>
            <a:endParaRPr lang="es-CO" altLang="es-CO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404" y="446551"/>
            <a:ext cx="10515600" cy="984562"/>
          </a:xfrm>
        </p:spPr>
        <p:txBody>
          <a:bodyPr>
            <a:normAutofit/>
          </a:bodyPr>
          <a:lstStyle/>
          <a:p>
            <a:r>
              <a:rPr lang="es-ES" sz="3700" dirty="0" smtClean="0"/>
              <a:t>Director Trabajo Social</a:t>
            </a:r>
            <a:endParaRPr lang="es-CO" sz="37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008" t="24267" r="2566" b="37177"/>
          <a:stretch/>
        </p:blipFill>
        <p:spPr>
          <a:xfrm>
            <a:off x="1198179" y="1324304"/>
            <a:ext cx="9983504" cy="384678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73819" y="2427890"/>
            <a:ext cx="1876097" cy="331076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5249916" y="615666"/>
            <a:ext cx="2638759" cy="64633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Seleccionada la pestaña “Director Trabajo Social”</a:t>
            </a:r>
            <a:endParaRPr lang="es-CO" b="1" dirty="0"/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5108028" y="1261997"/>
            <a:ext cx="450176" cy="1165893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5400549" y="3060768"/>
            <a:ext cx="1425921" cy="365136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3244734" y="4732393"/>
            <a:ext cx="3324561" cy="64633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selecciona el Programa de Psicología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5108028" y="3424667"/>
            <a:ext cx="450176" cy="1307727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0265229" y="4375250"/>
            <a:ext cx="1055913" cy="501550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/>
          <p:cNvSpPr txBox="1"/>
          <p:nvPr/>
        </p:nvSpPr>
        <p:spPr>
          <a:xfrm>
            <a:off x="9119848" y="5378724"/>
            <a:ext cx="1451268" cy="64633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 clic en registrar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10149840" y="4876800"/>
            <a:ext cx="235131" cy="501924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188" y="225294"/>
            <a:ext cx="10515600" cy="984562"/>
          </a:xfrm>
        </p:spPr>
        <p:txBody>
          <a:bodyPr>
            <a:normAutofit/>
          </a:bodyPr>
          <a:lstStyle/>
          <a:p>
            <a:r>
              <a:rPr lang="es-ES" sz="3700" dirty="0" smtClean="0"/>
              <a:t>Pestaña Propuesta</a:t>
            </a:r>
            <a:endParaRPr lang="es-CO" sz="3700" dirty="0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46" y="965770"/>
            <a:ext cx="533717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019044" y="1619256"/>
            <a:ext cx="1045887" cy="331076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4557584" y="216896"/>
            <a:ext cx="2638759" cy="64633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Seleccionada la pestaña “Propuesta”</a:t>
            </a:r>
            <a:endParaRPr lang="es-CO" b="1" dirty="0"/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5434149" y="871192"/>
            <a:ext cx="107839" cy="732511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5"/>
          <p:cNvSpPr txBox="1">
            <a:spLocks noChangeArrowheads="1"/>
          </p:cNvSpPr>
          <p:nvPr/>
        </p:nvSpPr>
        <p:spPr bwMode="auto">
          <a:xfrm>
            <a:off x="7699421" y="390427"/>
            <a:ext cx="3455987" cy="6001643"/>
          </a:xfrm>
          <a:prstGeom prst="rect">
            <a:avLst/>
          </a:prstGeom>
          <a:noFill/>
          <a:ln w="28575">
            <a:solidFill>
              <a:srgbClr val="AD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CO" altLang="es-CO" sz="1600" b="1" dirty="0">
                <a:latin typeface="Arial" panose="020B0604020202020204" pitchFamily="34" charset="0"/>
              </a:rPr>
              <a:t>Nombre de la Propuesta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CO" altLang="es-CO" sz="16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CO" altLang="es-CO" sz="1600" b="1" dirty="0">
                <a:latin typeface="Arial" panose="020B0604020202020204" pitchFamily="34" charset="0"/>
              </a:rPr>
              <a:t>Reseña Histórica y Ubicación de la Comunidad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CO" altLang="es-CO" sz="16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CO" altLang="es-CO" sz="1600" b="1" dirty="0">
                <a:latin typeface="Arial" panose="020B0604020202020204" pitchFamily="34" charset="0"/>
              </a:rPr>
              <a:t>Población Beneficiada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CO" altLang="es-CO" sz="16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CO" altLang="es-CO" sz="1600" b="1" dirty="0">
                <a:latin typeface="Arial" panose="020B0604020202020204" pitchFamily="34" charset="0"/>
              </a:rPr>
              <a:t>Identificación de la Necesidad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CO" altLang="es-CO" sz="16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CO" altLang="es-CO" sz="1600" b="1" dirty="0">
                <a:latin typeface="Arial" panose="020B0604020202020204" pitchFamily="34" charset="0"/>
              </a:rPr>
              <a:t>Justificación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CO" altLang="es-CO" sz="16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CO" altLang="es-CO" sz="1600" b="1" dirty="0">
                <a:latin typeface="Arial" panose="020B0604020202020204" pitchFamily="34" charset="0"/>
              </a:rPr>
              <a:t>Objetivo General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CO" altLang="es-CO" sz="16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CO" altLang="es-CO" sz="1600" b="1" dirty="0">
                <a:latin typeface="Arial" panose="020B0604020202020204" pitchFamily="34" charset="0"/>
              </a:rPr>
              <a:t>Objetivos Específicos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CO" altLang="es-CO" sz="16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CO" altLang="es-CO" sz="1600" b="1" dirty="0">
                <a:latin typeface="Arial" panose="020B0604020202020204" pitchFamily="34" charset="0"/>
              </a:rPr>
              <a:t>Referente Teórico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CO" altLang="es-CO" sz="16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CO" altLang="es-CO" sz="1600" b="1" dirty="0">
                <a:latin typeface="Arial" panose="020B0604020202020204" pitchFamily="34" charset="0"/>
              </a:rPr>
              <a:t>Fecha Inicio </a:t>
            </a:r>
            <a:r>
              <a:rPr lang="es-CO" altLang="es-CO" sz="1600" b="1" dirty="0">
                <a:solidFill>
                  <a:srgbClr val="AD3333"/>
                </a:solidFill>
                <a:latin typeface="Arial" panose="020B0604020202020204" pitchFamily="34" charset="0"/>
              </a:rPr>
              <a:t>(La indica el Director de Trabajo Social)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CO" altLang="es-CO" sz="16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CO" altLang="es-CO" sz="1600" b="1" dirty="0">
                <a:latin typeface="Arial" panose="020B0604020202020204" pitchFamily="34" charset="0"/>
              </a:rPr>
              <a:t>Fecha Fin</a:t>
            </a:r>
            <a:r>
              <a:rPr lang="es-CO" altLang="es-CO" sz="1600" b="1" dirty="0">
                <a:solidFill>
                  <a:srgbClr val="AD3333"/>
                </a:solidFill>
                <a:latin typeface="Arial" panose="020B0604020202020204" pitchFamily="34" charset="0"/>
              </a:rPr>
              <a:t> (Antes de terminar el período académico)</a:t>
            </a: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CO" altLang="es-CO" sz="16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CO" altLang="es-CO" sz="1600" b="1" dirty="0">
                <a:latin typeface="Arial" panose="020B0604020202020204" pitchFamily="34" charset="0"/>
              </a:rPr>
              <a:t>Propuesta Social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609246" y="1905465"/>
            <a:ext cx="5208413" cy="424349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1" name="Conector recto 30"/>
          <p:cNvCxnSpPr/>
          <p:nvPr/>
        </p:nvCxnSpPr>
        <p:spPr>
          <a:xfrm flipV="1">
            <a:off x="6817659" y="390427"/>
            <a:ext cx="881762" cy="1515038"/>
          </a:xfrm>
          <a:prstGeom prst="line">
            <a:avLst/>
          </a:prstGeom>
          <a:ln>
            <a:solidFill>
              <a:srgbClr val="AD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6817659" y="6148956"/>
            <a:ext cx="881762" cy="243114"/>
          </a:xfrm>
          <a:prstGeom prst="line">
            <a:avLst/>
          </a:prstGeom>
          <a:ln>
            <a:solidFill>
              <a:srgbClr val="AD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0" y="2489398"/>
            <a:ext cx="1480484" cy="1477328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agrega en cada sección la información que corresponde.</a:t>
            </a:r>
            <a:endParaRPr lang="es-CO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 flipV="1">
            <a:off x="1480484" y="3115559"/>
            <a:ext cx="128762" cy="1"/>
          </a:xfrm>
          <a:prstGeom prst="line">
            <a:avLst/>
          </a:prstGeom>
          <a:ln>
            <a:solidFill>
              <a:srgbClr val="AD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7748535" y="5276855"/>
            <a:ext cx="3279683" cy="54205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26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011" y="478425"/>
            <a:ext cx="10515600" cy="984562"/>
          </a:xfrm>
        </p:spPr>
        <p:txBody>
          <a:bodyPr>
            <a:noAutofit/>
          </a:bodyPr>
          <a:lstStyle/>
          <a:p>
            <a:r>
              <a:rPr lang="es-ES" sz="3700" dirty="0" smtClean="0"/>
              <a:t>Gestionadas las Pestañas anteriores, se registra la Propuesta</a:t>
            </a:r>
            <a:endParaRPr lang="es-CO" sz="37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25" y="2863638"/>
            <a:ext cx="1006701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07" y="1543832"/>
            <a:ext cx="3382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echa derecha 5"/>
          <p:cNvSpPr/>
          <p:nvPr/>
        </p:nvSpPr>
        <p:spPr>
          <a:xfrm>
            <a:off x="3398714" y="1728568"/>
            <a:ext cx="1376486" cy="609600"/>
          </a:xfrm>
          <a:prstGeom prst="rightArrow">
            <a:avLst/>
          </a:prstGeom>
          <a:solidFill>
            <a:srgbClr val="AD3333"/>
          </a:solidFill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4775200" y="1552809"/>
            <a:ext cx="3039269" cy="1045248"/>
          </a:xfrm>
          <a:prstGeom prst="rect">
            <a:avLst/>
          </a:prstGeom>
          <a:noFill/>
          <a:ln w="38100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/>
        </p:nvSpPr>
        <p:spPr>
          <a:xfrm>
            <a:off x="5781601" y="4496561"/>
            <a:ext cx="1200707" cy="297835"/>
          </a:xfrm>
          <a:prstGeom prst="rect">
            <a:avLst/>
          </a:prstGeom>
          <a:noFill/>
          <a:ln w="38100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2619632" y="4496561"/>
            <a:ext cx="2063579" cy="297835"/>
          </a:xfrm>
          <a:prstGeom prst="rect">
            <a:avLst/>
          </a:prstGeom>
          <a:noFill/>
          <a:ln w="38100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8403976" y="4496561"/>
            <a:ext cx="1400629" cy="297835"/>
          </a:xfrm>
          <a:prstGeom prst="rect">
            <a:avLst/>
          </a:prstGeom>
          <a:noFill/>
          <a:ln w="38100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1261326" y="4998309"/>
            <a:ext cx="320340" cy="359504"/>
          </a:xfrm>
          <a:prstGeom prst="rect">
            <a:avLst/>
          </a:prstGeom>
          <a:noFill/>
          <a:ln w="38100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3" name="Conector recto 12"/>
          <p:cNvCxnSpPr>
            <a:stCxn id="9" idx="1"/>
            <a:endCxn id="11" idx="0"/>
          </p:cNvCxnSpPr>
          <p:nvPr/>
        </p:nvCxnSpPr>
        <p:spPr>
          <a:xfrm flipH="1">
            <a:off x="1421496" y="4645479"/>
            <a:ext cx="1198136" cy="352830"/>
          </a:xfrm>
          <a:prstGeom prst="line">
            <a:avLst/>
          </a:prstGeom>
          <a:ln>
            <a:solidFill>
              <a:srgbClr val="AD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459596" y="5635674"/>
            <a:ext cx="2413000" cy="830997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Extiende el Título de la Propuesta y Verifica que sea la correcta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de flecha 15"/>
          <p:cNvCxnSpPr>
            <a:stCxn id="11" idx="2"/>
          </p:cNvCxnSpPr>
          <p:nvPr/>
        </p:nvCxnSpPr>
        <p:spPr>
          <a:xfrm>
            <a:off x="1421496" y="5357813"/>
            <a:ext cx="160170" cy="272364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542842" y="5726031"/>
            <a:ext cx="1439466" cy="830997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Verifica el Estado de la Propuesta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H="1">
            <a:off x="5666811" y="4821894"/>
            <a:ext cx="225990" cy="904137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7981728" y="5630177"/>
            <a:ext cx="3135051" cy="584775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Atiende la observación de la Propuesta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curvado 25"/>
          <p:cNvCxnSpPr>
            <a:stCxn id="10" idx="3"/>
          </p:cNvCxnSpPr>
          <p:nvPr/>
        </p:nvCxnSpPr>
        <p:spPr>
          <a:xfrm>
            <a:off x="9804605" y="4645479"/>
            <a:ext cx="774495" cy="984698"/>
          </a:xfrm>
          <a:prstGeom prst="curvedConnector2">
            <a:avLst/>
          </a:prstGeom>
          <a:ln w="28575">
            <a:solidFill>
              <a:srgbClr val="AD33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7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11482" y="1354520"/>
            <a:ext cx="5539121" cy="984562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/>
              <a:t>2. Informe Final</a:t>
            </a:r>
            <a:endParaRPr lang="es-CO" sz="5400" dirty="0"/>
          </a:p>
        </p:txBody>
      </p:sp>
      <p:pic>
        <p:nvPicPr>
          <p:cNvPr id="5" name="44 Imagen" descr="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1" b="8232"/>
          <a:stretch/>
        </p:blipFill>
        <p:spPr bwMode="auto">
          <a:xfrm>
            <a:off x="4884196" y="2339082"/>
            <a:ext cx="1793692" cy="258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700748" y="4940005"/>
            <a:ext cx="216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AD3333"/>
                </a:solidFill>
                <a:latin typeface="+mn-lt"/>
              </a:rPr>
              <a:t>Psicólogo en Formación</a:t>
            </a:r>
            <a:endParaRPr lang="es-CO" sz="2400" b="1" dirty="0">
              <a:solidFill>
                <a:srgbClr val="AD3333"/>
              </a:solidFill>
              <a:latin typeface="+mn-lt"/>
            </a:endParaRPr>
          </a:p>
        </p:txBody>
      </p:sp>
      <p:sp>
        <p:nvSpPr>
          <p:cNvPr id="7" name="AutoShape 133"/>
          <p:cNvSpPr>
            <a:spLocks noChangeArrowheads="1"/>
          </p:cNvSpPr>
          <p:nvPr/>
        </p:nvSpPr>
        <p:spPr bwMode="gray">
          <a:xfrm>
            <a:off x="4364991" y="4926400"/>
            <a:ext cx="2832100" cy="84460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28575" algn="ctr">
            <a:solidFill>
              <a:srgbClr val="F3DA7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6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80A70C-D8DF-FA42-A49A-AB250A2C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04" y="119084"/>
            <a:ext cx="10515600" cy="984562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/>
            </a:r>
            <a:br>
              <a:rPr lang="es-CO" dirty="0" smtClean="0"/>
            </a:br>
            <a:r>
              <a:rPr lang="es-CO" sz="4400" dirty="0" smtClean="0"/>
              <a:t>Roles Participantes en el Módulo </a:t>
            </a:r>
            <a:br>
              <a:rPr lang="es-CO" sz="4400" dirty="0" smtClean="0"/>
            </a:br>
            <a:r>
              <a:rPr lang="es-CO" sz="4400" dirty="0" smtClean="0"/>
              <a:t>de Trabajo Social</a:t>
            </a:r>
            <a:endParaRPr lang="es-CO" dirty="0"/>
          </a:p>
        </p:txBody>
      </p:sp>
      <p:pic>
        <p:nvPicPr>
          <p:cNvPr id="4" name="47 Imagen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4" y="2590375"/>
            <a:ext cx="20129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5 Imagen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97" y="1813330"/>
            <a:ext cx="2128837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44 Imagen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017" y="2663555"/>
            <a:ext cx="21605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33"/>
          <p:cNvSpPr>
            <a:spLocks noChangeArrowheads="1"/>
          </p:cNvSpPr>
          <p:nvPr/>
        </p:nvSpPr>
        <p:spPr bwMode="gray">
          <a:xfrm>
            <a:off x="407963" y="5206575"/>
            <a:ext cx="3053651" cy="86527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28575" algn="ctr">
            <a:solidFill>
              <a:srgbClr val="F3DA7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dirty="0">
              <a:latin typeface="Arial" panose="020B0604020202020204" pitchFamily="34" charset="0"/>
            </a:endParaRPr>
          </a:p>
        </p:txBody>
      </p:sp>
      <p:sp>
        <p:nvSpPr>
          <p:cNvPr id="11" name="AutoShape 133"/>
          <p:cNvSpPr>
            <a:spLocks noChangeArrowheads="1"/>
          </p:cNvSpPr>
          <p:nvPr/>
        </p:nvSpPr>
        <p:spPr bwMode="gray">
          <a:xfrm>
            <a:off x="8566260" y="5206574"/>
            <a:ext cx="2832100" cy="84460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28575" algn="ctr">
            <a:solidFill>
              <a:srgbClr val="F3DA7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dirty="0">
              <a:latin typeface="Arial" panose="020B0604020202020204" pitchFamily="34" charset="0"/>
            </a:endParaRPr>
          </a:p>
        </p:txBody>
      </p:sp>
      <p:sp>
        <p:nvSpPr>
          <p:cNvPr id="12" name="AutoShape 133"/>
          <p:cNvSpPr>
            <a:spLocks noChangeArrowheads="1"/>
          </p:cNvSpPr>
          <p:nvPr/>
        </p:nvSpPr>
        <p:spPr bwMode="gray">
          <a:xfrm>
            <a:off x="4051494" y="4431117"/>
            <a:ext cx="3924887" cy="974797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28575" algn="ctr">
            <a:solidFill>
              <a:srgbClr val="F3DA7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dirty="0">
              <a:latin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05754" y="5250956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AD3333"/>
                </a:solidFill>
                <a:latin typeface="+mn-lt"/>
              </a:rPr>
              <a:t>ADMINISTRATIVO</a:t>
            </a:r>
          </a:p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Mirta Daza Oñate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87508" y="4503016"/>
            <a:ext cx="336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AD3333"/>
                </a:solidFill>
                <a:latin typeface="+mn-lt"/>
              </a:rPr>
              <a:t>COORDINADOR</a:t>
            </a:r>
          </a:p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Nubia Quiñonez Barreto</a:t>
            </a:r>
            <a:endParaRPr 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902017" y="5220179"/>
            <a:ext cx="216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AD3333"/>
                </a:solidFill>
                <a:latin typeface="+mn-lt"/>
              </a:rPr>
              <a:t>PSICÓLOGO EN FORMACIÓN</a:t>
            </a:r>
            <a:endParaRPr lang="es-CO" sz="2400" b="1" dirty="0">
              <a:solidFill>
                <a:srgbClr val="AD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03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311" y="499752"/>
            <a:ext cx="10515600" cy="984562"/>
          </a:xfrm>
        </p:spPr>
        <p:txBody>
          <a:bodyPr/>
          <a:lstStyle/>
          <a:p>
            <a:r>
              <a:rPr lang="es-ES" dirty="0" smtClean="0"/>
              <a:t>Gestión del Informe Final</a:t>
            </a:r>
            <a:endParaRPr lang="es-CO" dirty="0"/>
          </a:p>
        </p:txBody>
      </p:sp>
      <p:pic>
        <p:nvPicPr>
          <p:cNvPr id="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992033"/>
            <a:ext cx="84455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011681" y="2482596"/>
            <a:ext cx="790956" cy="178308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0" y="2660904"/>
            <a:ext cx="1509325" cy="738664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 clic en la pestaña “Informe Final”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1509325" y="2571750"/>
            <a:ext cx="502356" cy="293370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4196840" y="2177280"/>
            <a:ext cx="240842" cy="240456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4437005" y="1484314"/>
            <a:ext cx="2608429" cy="523220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 clic en la pestaña “Nueva Propuesta”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curvado 11"/>
          <p:cNvCxnSpPr>
            <a:stCxn id="10" idx="1"/>
          </p:cNvCxnSpPr>
          <p:nvPr/>
        </p:nvCxnSpPr>
        <p:spPr>
          <a:xfrm rot="10800000" flipV="1">
            <a:off x="4336869" y="1745924"/>
            <a:ext cx="100136" cy="431356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3981690" y="3195074"/>
            <a:ext cx="610627" cy="157726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3680604" y="3273937"/>
            <a:ext cx="301086" cy="308901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737361" y="3582838"/>
            <a:ext cx="2050868" cy="1815882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 clic en la pestaña “Informe”</a:t>
            </a:r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donde deberás agregar: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</a:p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Trabajo Social Realizado.</a:t>
            </a:r>
          </a:p>
        </p:txBody>
      </p:sp>
      <p:sp>
        <p:nvSpPr>
          <p:cNvPr id="19" name="Elipse 18"/>
          <p:cNvSpPr/>
          <p:nvPr/>
        </p:nvSpPr>
        <p:spPr>
          <a:xfrm>
            <a:off x="1492022" y="2374515"/>
            <a:ext cx="326571" cy="305316"/>
          </a:xfrm>
          <a:prstGeom prst="ellipse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4009621" y="1624070"/>
            <a:ext cx="326571" cy="305316"/>
          </a:xfrm>
          <a:prstGeom prst="ellipse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2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3600841" y="3071974"/>
            <a:ext cx="326571" cy="305316"/>
          </a:xfrm>
          <a:prstGeom prst="ellipse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3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66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71" y="413817"/>
            <a:ext cx="10515600" cy="984562"/>
          </a:xfrm>
        </p:spPr>
        <p:txBody>
          <a:bodyPr>
            <a:normAutofit/>
          </a:bodyPr>
          <a:lstStyle/>
          <a:p>
            <a:r>
              <a:rPr lang="es-ES" sz="3700" dirty="0" smtClean="0"/>
              <a:t>Carga de Evidencias al Aplicativo</a:t>
            </a:r>
            <a:endParaRPr lang="es-CO" sz="3700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8"/>
          <a:stretch/>
        </p:blipFill>
        <p:spPr bwMode="auto">
          <a:xfrm>
            <a:off x="2238446" y="1461247"/>
            <a:ext cx="8391525" cy="37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23640" y="1744880"/>
            <a:ext cx="1606116" cy="923330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 clic en la pestaña “Evidencias”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87602" y="1718818"/>
            <a:ext cx="914399" cy="221415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/>
          <p:cNvCxnSpPr>
            <a:stCxn id="6" idx="3"/>
          </p:cNvCxnSpPr>
          <p:nvPr/>
        </p:nvCxnSpPr>
        <p:spPr>
          <a:xfrm flipV="1">
            <a:off x="2229756" y="1855588"/>
            <a:ext cx="843099" cy="350957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2961731" y="2057676"/>
            <a:ext cx="1039457" cy="19805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86995" y="3049609"/>
            <a:ext cx="2213846" cy="923330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Selecciona el Tipo de Archivo de las Evidencias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 flipV="1">
            <a:off x="3834324" y="2249869"/>
            <a:ext cx="5707" cy="801841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7189152" y="2039883"/>
            <a:ext cx="1039457" cy="19805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/>
          <p:cNvSpPr txBox="1"/>
          <p:nvPr/>
        </p:nvSpPr>
        <p:spPr>
          <a:xfrm>
            <a:off x="7402009" y="2443193"/>
            <a:ext cx="3121785" cy="338554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Carga los Archivo al Sistema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ector curvado 22"/>
          <p:cNvCxnSpPr/>
          <p:nvPr/>
        </p:nvCxnSpPr>
        <p:spPr>
          <a:xfrm>
            <a:off x="8228609" y="2062792"/>
            <a:ext cx="882513" cy="361430"/>
          </a:xfrm>
          <a:prstGeom prst="curvedConnector3">
            <a:avLst>
              <a:gd name="adj1" fmla="val 98981"/>
            </a:avLst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>
            <a:off x="245048" y="1918095"/>
            <a:ext cx="348263" cy="319839"/>
          </a:xfrm>
          <a:prstGeom prst="ellipse">
            <a:avLst/>
          </a:prstGeom>
          <a:noFill/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492490" y="3175417"/>
            <a:ext cx="348263" cy="319839"/>
          </a:xfrm>
          <a:prstGeom prst="ellipse">
            <a:avLst/>
          </a:prstGeom>
          <a:noFill/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7030431" y="2452550"/>
            <a:ext cx="348263" cy="319839"/>
          </a:xfrm>
          <a:prstGeom prst="ellipse">
            <a:avLst/>
          </a:prstGeom>
          <a:noFill/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5878713" y="2842956"/>
            <a:ext cx="1039457" cy="19805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Elipse 31"/>
          <p:cNvSpPr/>
          <p:nvPr/>
        </p:nvSpPr>
        <p:spPr>
          <a:xfrm>
            <a:off x="7398716" y="3421851"/>
            <a:ext cx="348263" cy="319839"/>
          </a:xfrm>
          <a:prstGeom prst="ellipse">
            <a:avLst/>
          </a:prstGeom>
          <a:noFill/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4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782237" y="3133045"/>
            <a:ext cx="1766477" cy="954107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Agrega una breve descripción de los archivos subidos al sistema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ector recto de flecha 33"/>
          <p:cNvCxnSpPr/>
          <p:nvPr/>
        </p:nvCxnSpPr>
        <p:spPr>
          <a:xfrm flipH="1" flipV="1">
            <a:off x="6687765" y="3054515"/>
            <a:ext cx="1094472" cy="359536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9895621" y="3796199"/>
            <a:ext cx="676893" cy="273132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CuadroTexto 38"/>
          <p:cNvSpPr txBox="1"/>
          <p:nvPr/>
        </p:nvSpPr>
        <p:spPr>
          <a:xfrm>
            <a:off x="10736981" y="4090660"/>
            <a:ext cx="1100777" cy="523220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 clic en Agregar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ector curvado 39"/>
          <p:cNvCxnSpPr/>
          <p:nvPr/>
        </p:nvCxnSpPr>
        <p:spPr>
          <a:xfrm>
            <a:off x="10579864" y="3842120"/>
            <a:ext cx="853286" cy="273132"/>
          </a:xfrm>
          <a:prstGeom prst="curvedConnector3">
            <a:avLst>
              <a:gd name="adj1" fmla="val 99660"/>
            </a:avLst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ángulo 48"/>
          <p:cNvSpPr/>
          <p:nvPr/>
        </p:nvSpPr>
        <p:spPr>
          <a:xfrm>
            <a:off x="5730594" y="4069331"/>
            <a:ext cx="1383026" cy="200554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CuadroTexto 49"/>
          <p:cNvSpPr txBox="1"/>
          <p:nvPr/>
        </p:nvSpPr>
        <p:spPr>
          <a:xfrm>
            <a:off x="2828506" y="4984627"/>
            <a:ext cx="2544670" cy="64633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Verifica el Listado de Archivos Subidos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11489495" y="3733472"/>
            <a:ext cx="348263" cy="319839"/>
          </a:xfrm>
          <a:prstGeom prst="ellipse">
            <a:avLst/>
          </a:prstGeom>
          <a:noFill/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5</a:t>
            </a:r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52" name="Conector curvado 51"/>
          <p:cNvCxnSpPr/>
          <p:nvPr/>
        </p:nvCxnSpPr>
        <p:spPr>
          <a:xfrm rot="10800000" flipV="1">
            <a:off x="4148380" y="4169607"/>
            <a:ext cx="1582214" cy="815020"/>
          </a:xfrm>
          <a:prstGeom prst="curvedConnector3">
            <a:avLst>
              <a:gd name="adj1" fmla="val 99956"/>
            </a:avLst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e 55"/>
          <p:cNvSpPr/>
          <p:nvPr/>
        </p:nvSpPr>
        <p:spPr>
          <a:xfrm>
            <a:off x="2430182" y="5120420"/>
            <a:ext cx="348263" cy="319839"/>
          </a:xfrm>
          <a:prstGeom prst="ellipse">
            <a:avLst/>
          </a:prstGeom>
          <a:noFill/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6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9844505" y="4946316"/>
            <a:ext cx="785465" cy="26311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CuadroTexto 57"/>
          <p:cNvSpPr txBox="1"/>
          <p:nvPr/>
        </p:nvSpPr>
        <p:spPr>
          <a:xfrm>
            <a:off x="7113620" y="5335412"/>
            <a:ext cx="2782001" cy="64633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Registra las Evidencias en el Sistema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Conector curvado 58"/>
          <p:cNvCxnSpPr/>
          <p:nvPr/>
        </p:nvCxnSpPr>
        <p:spPr>
          <a:xfrm rot="10800000" flipV="1">
            <a:off x="8138695" y="5051908"/>
            <a:ext cx="1696224" cy="283503"/>
          </a:xfrm>
          <a:prstGeom prst="curvedConnector3">
            <a:avLst>
              <a:gd name="adj1" fmla="val 100440"/>
            </a:avLst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e 62"/>
          <p:cNvSpPr/>
          <p:nvPr/>
        </p:nvSpPr>
        <p:spPr>
          <a:xfrm>
            <a:off x="6744038" y="5498657"/>
            <a:ext cx="348263" cy="319839"/>
          </a:xfrm>
          <a:prstGeom prst="ellipse">
            <a:avLst/>
          </a:prstGeom>
          <a:noFill/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7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91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11480" y="653731"/>
            <a:ext cx="5539121" cy="984562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/>
              <a:t>3. </a:t>
            </a:r>
            <a:r>
              <a:rPr lang="es-ES" sz="5400" dirty="0" smtClean="0"/>
              <a:t>Descarga de Certificado</a:t>
            </a:r>
            <a:endParaRPr lang="es-CO" sz="5400" dirty="0"/>
          </a:p>
        </p:txBody>
      </p:sp>
      <p:pic>
        <p:nvPicPr>
          <p:cNvPr id="5" name="44 Imagen" descr="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1" b="8232"/>
          <a:stretch/>
        </p:blipFill>
        <p:spPr bwMode="auto">
          <a:xfrm>
            <a:off x="4884196" y="2339082"/>
            <a:ext cx="1793692" cy="258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33"/>
          <p:cNvSpPr>
            <a:spLocks noChangeArrowheads="1"/>
          </p:cNvSpPr>
          <p:nvPr/>
        </p:nvSpPr>
        <p:spPr bwMode="gray">
          <a:xfrm>
            <a:off x="4364992" y="4926400"/>
            <a:ext cx="2832100" cy="84460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28575" algn="ctr">
            <a:solidFill>
              <a:srgbClr val="F3DA7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dirty="0">
              <a:latin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00748" y="4940005"/>
            <a:ext cx="216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AD3333"/>
                </a:solidFill>
                <a:latin typeface="+mn-lt"/>
              </a:rPr>
              <a:t>Psicólogo en Formación</a:t>
            </a:r>
            <a:endParaRPr lang="es-CO" sz="2400" b="1" dirty="0">
              <a:solidFill>
                <a:srgbClr val="AD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560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719" y="92883"/>
            <a:ext cx="10515600" cy="984562"/>
          </a:xfrm>
        </p:spPr>
        <p:txBody>
          <a:bodyPr>
            <a:noAutofit/>
          </a:bodyPr>
          <a:lstStyle/>
          <a:p>
            <a:r>
              <a:rPr lang="es-ES" sz="3700" dirty="0" smtClean="0"/>
              <a:t/>
            </a:r>
            <a:br>
              <a:rPr lang="es-ES" sz="3700" dirty="0" smtClean="0"/>
            </a:br>
            <a:r>
              <a:rPr lang="es-CO" sz="3700" dirty="0" smtClean="0"/>
              <a:t>Código del Certificado</a:t>
            </a:r>
            <a:endParaRPr lang="es-CO" sz="37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43" y="1373189"/>
            <a:ext cx="994578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142078" y="1428607"/>
            <a:ext cx="972424" cy="33369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348719" y="1762298"/>
            <a:ext cx="1606116" cy="923330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 clic en la pestaña “Certificado”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curvado 6"/>
          <p:cNvCxnSpPr/>
          <p:nvPr/>
        </p:nvCxnSpPr>
        <p:spPr>
          <a:xfrm rot="10800000" flipV="1">
            <a:off x="445854" y="1478795"/>
            <a:ext cx="1696224" cy="283503"/>
          </a:xfrm>
          <a:prstGeom prst="curvedConnector3">
            <a:avLst>
              <a:gd name="adj1" fmla="val 100440"/>
            </a:avLst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2142078" y="3449782"/>
            <a:ext cx="409930" cy="401782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205811" y="3929748"/>
            <a:ext cx="1606116" cy="64633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Despliega esta flechita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curvado 10"/>
          <p:cNvCxnSpPr/>
          <p:nvPr/>
        </p:nvCxnSpPr>
        <p:spPr>
          <a:xfrm rot="10800000" flipV="1">
            <a:off x="445854" y="3642046"/>
            <a:ext cx="1696224" cy="283503"/>
          </a:xfrm>
          <a:prstGeom prst="curvedConnector3">
            <a:avLst>
              <a:gd name="adj1" fmla="val 100440"/>
            </a:avLst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3135491" y="3468350"/>
            <a:ext cx="658476" cy="401782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2661671" y="4450324"/>
            <a:ext cx="1606116" cy="923330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Verifica el código de tu Certificado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de flecha 14"/>
          <p:cNvCxnSpPr>
            <a:stCxn id="13" idx="0"/>
            <a:endCxn id="12" idx="2"/>
          </p:cNvCxnSpPr>
          <p:nvPr/>
        </p:nvCxnSpPr>
        <p:spPr>
          <a:xfrm flipV="1">
            <a:off x="3464729" y="3870132"/>
            <a:ext cx="0" cy="580192"/>
          </a:xfrm>
          <a:prstGeom prst="straightConnector1">
            <a:avLst/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834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629" y="0"/>
            <a:ext cx="10515600" cy="984562"/>
          </a:xfrm>
        </p:spPr>
        <p:txBody>
          <a:bodyPr>
            <a:noAutofit/>
          </a:bodyPr>
          <a:lstStyle/>
          <a:p>
            <a:r>
              <a:rPr lang="es-ES" sz="3700" dirty="0" smtClean="0"/>
              <a:t/>
            </a:r>
            <a:br>
              <a:rPr lang="es-ES" sz="3700" dirty="0" smtClean="0"/>
            </a:br>
            <a:r>
              <a:rPr lang="es-ES" sz="3700" dirty="0" smtClean="0"/>
              <a:t>Descarga el Certificado</a:t>
            </a:r>
            <a:endParaRPr lang="es-CO" sz="37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9" y="1288472"/>
            <a:ext cx="8777287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434945" y="5104678"/>
            <a:ext cx="982231" cy="401782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5007063" y="5810370"/>
            <a:ext cx="3726873" cy="646331"/>
          </a:xfrm>
          <a:prstGeom prst="rect">
            <a:avLst/>
          </a:prstGeom>
          <a:noFill/>
          <a:ln w="28575">
            <a:solidFill>
              <a:srgbClr val="AD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Clic para Descargar tu Certificado de Trabajo Social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curvado 6"/>
          <p:cNvCxnSpPr/>
          <p:nvPr/>
        </p:nvCxnSpPr>
        <p:spPr>
          <a:xfrm rot="10800000" flipV="1">
            <a:off x="7726947" y="5259848"/>
            <a:ext cx="1707998" cy="550521"/>
          </a:xfrm>
          <a:prstGeom prst="curvedConnector3">
            <a:avLst>
              <a:gd name="adj1" fmla="val 100719"/>
            </a:avLst>
          </a:prstGeom>
          <a:ln w="28575">
            <a:solidFill>
              <a:srgbClr val="AD3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075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285" y="135190"/>
            <a:ext cx="10515600" cy="984562"/>
          </a:xfrm>
        </p:spPr>
        <p:txBody>
          <a:bodyPr>
            <a:noAutofit/>
          </a:bodyPr>
          <a:lstStyle/>
          <a:p>
            <a:r>
              <a:rPr lang="es-ES" sz="3700" dirty="0" smtClean="0"/>
              <a:t/>
            </a:r>
            <a:br>
              <a:rPr lang="es-ES" sz="3700" dirty="0" smtClean="0"/>
            </a:br>
            <a:r>
              <a:rPr lang="es-CO" sz="3700" dirty="0" smtClean="0"/>
              <a:t>Certificado de Trabajo Social Culminado</a:t>
            </a:r>
            <a:endParaRPr lang="es-CO" sz="37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344614"/>
            <a:ext cx="819785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270060" y="2961685"/>
            <a:ext cx="1060057" cy="161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2596195" y="3123527"/>
            <a:ext cx="1555019" cy="137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7103459" y="3111388"/>
            <a:ext cx="1060057" cy="161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870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760" y="750870"/>
            <a:ext cx="10515600" cy="984562"/>
          </a:xfrm>
        </p:spPr>
        <p:txBody>
          <a:bodyPr>
            <a:noAutofit/>
          </a:bodyPr>
          <a:lstStyle/>
          <a:p>
            <a:r>
              <a:rPr lang="es-ES" sz="3700" dirty="0" smtClean="0"/>
              <a:t>Oficina de Trabajo Social</a:t>
            </a:r>
            <a:br>
              <a:rPr lang="es-ES" sz="3700" dirty="0" smtClean="0"/>
            </a:br>
            <a:r>
              <a:rPr lang="es-ES" sz="3700" dirty="0" smtClean="0"/>
              <a:t>Contactos</a:t>
            </a:r>
            <a:endParaRPr lang="es-CO" sz="37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7483" y="2152356"/>
            <a:ext cx="10925175" cy="407963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s-ES" altLang="es-C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Correo:</a:t>
            </a:r>
            <a:endParaRPr lang="es-CO" altLang="es-CO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CO" alt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aplicativo.trabajosocial@unipamplona.edu.co</a:t>
            </a:r>
            <a:endParaRPr lang="es-CO" altLang="es-CO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ES" altLang="es-CO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" altLang="es-C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Teléfono</a:t>
            </a:r>
            <a:endParaRPr lang="es-CO" altLang="es-CO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CO" alt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5685303 (extensión) </a:t>
            </a:r>
            <a:r>
              <a:rPr lang="es-CO" altLang="es-C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401</a:t>
            </a:r>
          </a:p>
          <a:p>
            <a:pPr>
              <a:spcBef>
                <a:spcPct val="0"/>
              </a:spcBef>
            </a:pPr>
            <a:endParaRPr lang="es-ES" altLang="es-CO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ES" altLang="es-CO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Administrativo Encargado</a:t>
            </a:r>
          </a:p>
          <a:p>
            <a:pPr>
              <a:spcBef>
                <a:spcPct val="0"/>
              </a:spcBef>
            </a:pPr>
            <a:r>
              <a:rPr lang="es-ES" altLang="es-CO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Mirta María Daza Oñate</a:t>
            </a:r>
            <a:endParaRPr lang="es-CO" altLang="es-CO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/>
          <a:stretch/>
        </p:blipFill>
        <p:spPr>
          <a:xfrm>
            <a:off x="6110070" y="3389223"/>
            <a:ext cx="2505420" cy="20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68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059" name="CuadroTexto 4"/>
          <p:cNvSpPr txBox="1">
            <a:spLocks noChangeArrowheads="1"/>
          </p:cNvSpPr>
          <p:nvPr/>
        </p:nvSpPr>
        <p:spPr bwMode="auto">
          <a:xfrm>
            <a:off x="2650331" y="4535271"/>
            <a:ext cx="6891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b="1" dirty="0">
                <a:solidFill>
                  <a:srgbClr val="595959"/>
                </a:solidFill>
                <a:latin typeface="Century Gothic" panose="020B0502020202020204" pitchFamily="34" charset="0"/>
              </a:rPr>
              <a:t>Formando líderes </a:t>
            </a:r>
            <a:r>
              <a:rPr lang="es-CO" altLang="es-CO" dirty="0">
                <a:solidFill>
                  <a:srgbClr val="595959"/>
                </a:solidFill>
                <a:latin typeface="Century Gothic" panose="020B0502020202020204" pitchFamily="34" charset="0"/>
              </a:rPr>
              <a:t>para la </a:t>
            </a:r>
            <a:r>
              <a:rPr lang="es-CO" altLang="es-CO" b="1" dirty="0">
                <a:solidFill>
                  <a:srgbClr val="595959"/>
                </a:solidFill>
                <a:latin typeface="Century Gothic" panose="020B0502020202020204" pitchFamily="34" charset="0"/>
              </a:rPr>
              <a:t>construcción</a:t>
            </a:r>
            <a:r>
              <a:rPr lang="es-CO" altLang="es-CO" dirty="0">
                <a:solidFill>
                  <a:srgbClr val="595959"/>
                </a:solidFill>
                <a:latin typeface="Century Gothic" panose="020B0502020202020204" pitchFamily="34" charset="0"/>
              </a:rPr>
              <a:t> de un nuevo </a:t>
            </a:r>
            <a:r>
              <a:rPr lang="es-CO" altLang="es-CO" b="1" dirty="0">
                <a:solidFill>
                  <a:srgbClr val="595959"/>
                </a:solidFill>
                <a:latin typeface="Century Gothic" panose="020B0502020202020204" pitchFamily="34" charset="0"/>
              </a:rPr>
              <a:t>país en paz</a:t>
            </a:r>
          </a:p>
        </p:txBody>
      </p:sp>
      <p:pic>
        <p:nvPicPr>
          <p:cNvPr id="45061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4469644"/>
            <a:ext cx="462550" cy="83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84091" y="4720091"/>
            <a:ext cx="462550" cy="83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004093"/>
              </p:ext>
            </p:extLst>
          </p:nvPr>
        </p:nvGraphicFramePr>
        <p:xfrm>
          <a:off x="201706" y="1721222"/>
          <a:ext cx="11819965" cy="4430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2D80A70C-D8DF-FA42-A49A-AB250A2C4077}"/>
              </a:ext>
            </a:extLst>
          </p:cNvPr>
          <p:cNvSpPr txBox="1">
            <a:spLocks/>
          </p:cNvSpPr>
          <p:nvPr/>
        </p:nvSpPr>
        <p:spPr bwMode="auto">
          <a:xfrm>
            <a:off x="479768" y="388025"/>
            <a:ext cx="10515600" cy="9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AD3333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sz="4400" dirty="0" smtClean="0"/>
              <a:t>Proceso a Emplear por el Psi. En Formación</a:t>
            </a:r>
            <a:endParaRPr lang="es-CO" dirty="0"/>
          </a:p>
        </p:txBody>
      </p:sp>
      <p:pic>
        <p:nvPicPr>
          <p:cNvPr id="8" name="44 Imagen" descr="2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7" b="7985"/>
          <a:stretch/>
        </p:blipFill>
        <p:spPr bwMode="auto">
          <a:xfrm>
            <a:off x="731952" y="3774601"/>
            <a:ext cx="1685208" cy="24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4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8275" y="741997"/>
            <a:ext cx="4742500" cy="984562"/>
          </a:xfrm>
        </p:spPr>
        <p:txBody>
          <a:bodyPr>
            <a:normAutofit fontScale="90000"/>
          </a:bodyPr>
          <a:lstStyle/>
          <a:p>
            <a:r>
              <a:rPr lang="es-CO" sz="4300" dirty="0" smtClean="0"/>
              <a:t>Proceso a Desarrollar </a:t>
            </a:r>
            <a:br>
              <a:rPr lang="es-CO" sz="4300" dirty="0" smtClean="0"/>
            </a:br>
            <a:r>
              <a:rPr lang="es-CO" sz="4300" dirty="0" smtClean="0"/>
              <a:t>por la Coordinadora</a:t>
            </a:r>
            <a:endParaRPr lang="es-CO" sz="43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48778"/>
              </p:ext>
            </p:extLst>
          </p:nvPr>
        </p:nvGraphicFramePr>
        <p:xfrm>
          <a:off x="633413" y="1304925"/>
          <a:ext cx="10925175" cy="503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/>
          <a:srcRect r="14255" b="7790"/>
          <a:stretch/>
        </p:blipFill>
        <p:spPr>
          <a:xfrm>
            <a:off x="2344205" y="4029110"/>
            <a:ext cx="1515103" cy="22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470" y="417546"/>
            <a:ext cx="10515600" cy="984562"/>
          </a:xfrm>
        </p:spPr>
        <p:txBody>
          <a:bodyPr>
            <a:normAutofit fontScale="90000"/>
          </a:bodyPr>
          <a:lstStyle/>
          <a:p>
            <a:pPr lvl="0"/>
            <a:r>
              <a:rPr lang="es-CO" sz="4000" dirty="0" smtClean="0"/>
              <a:t>Proceso Articulado entre </a:t>
            </a:r>
            <a:r>
              <a:rPr lang="es-ES" sz="4000" dirty="0"/>
              <a:t>Psi. En Formación</a:t>
            </a:r>
            <a:r>
              <a:rPr lang="es-CO" sz="4000" dirty="0"/>
              <a:t/>
            </a:r>
            <a:br>
              <a:rPr lang="es-CO" sz="4000" dirty="0"/>
            </a:br>
            <a:r>
              <a:rPr lang="es-CO" sz="4000" dirty="0" smtClean="0"/>
              <a:t> y Coordinadora</a:t>
            </a:r>
            <a:endParaRPr lang="es-CO" sz="4000" dirty="0"/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gray">
          <a:xfrm>
            <a:off x="2087190" y="1368332"/>
            <a:ext cx="7487116" cy="5005574"/>
          </a:xfrm>
          <a:prstGeom prst="roundRect">
            <a:avLst>
              <a:gd name="adj" fmla="val 10347"/>
            </a:avLst>
          </a:prstGeom>
          <a:solidFill>
            <a:srgbClr val="FCEEE4"/>
          </a:solidFill>
          <a:ln w="5080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  <a:effectLst>
            <a:softEdge rad="127000"/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1800">
              <a:latin typeface="Arial" panose="020B0604020202020204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2378729" y="1783835"/>
            <a:ext cx="7931150" cy="4757738"/>
          </a:xfrm>
        </p:spPr>
        <p:txBody>
          <a:bodyPr/>
          <a:lstStyle/>
          <a:p>
            <a:pPr eaLnBrk="1" hangingPunct="1"/>
            <a:r>
              <a:rPr lang="es-ES" altLang="es-CO" sz="3600" dirty="0">
                <a:latin typeface="Arial" panose="020B0604020202020204" pitchFamily="34" charset="0"/>
                <a:cs typeface="Arial" panose="020B0604020202020204" pitchFamily="34" charset="0"/>
              </a:rPr>
              <a:t>Inscripción de la Propuesta </a:t>
            </a:r>
          </a:p>
          <a:p>
            <a:pPr eaLnBrk="1" hangingPunct="1"/>
            <a:r>
              <a:rPr lang="es-ES" altLang="es-CO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Aprobar o Rechazar la Propuesta</a:t>
            </a:r>
          </a:p>
          <a:p>
            <a:pPr eaLnBrk="1" hangingPunct="1"/>
            <a:r>
              <a:rPr lang="es-ES" altLang="es-CO" sz="3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Gestionar</a:t>
            </a:r>
            <a:r>
              <a:rPr lang="es-ES" altLang="es-CO" sz="3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Impacto Social</a:t>
            </a:r>
          </a:p>
          <a:p>
            <a:pPr eaLnBrk="1" hangingPunct="1"/>
            <a:r>
              <a:rPr lang="es-ES" altLang="es-CO" sz="3600" dirty="0">
                <a:latin typeface="Arial" panose="020B0604020202020204" pitchFamily="34" charset="0"/>
                <a:cs typeface="Arial" panose="020B0604020202020204" pitchFamily="34" charset="0"/>
              </a:rPr>
              <a:t>Informe Final</a:t>
            </a:r>
          </a:p>
          <a:p>
            <a:pPr eaLnBrk="1" hangingPunct="1"/>
            <a:r>
              <a:rPr lang="es-ES" altLang="es-CO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Revisar el Informe Final</a:t>
            </a:r>
          </a:p>
          <a:p>
            <a:pPr eaLnBrk="1" hangingPunct="1"/>
            <a:r>
              <a:rPr lang="es-ES" altLang="es-CO" sz="3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Activar Certificado</a:t>
            </a:r>
          </a:p>
          <a:p>
            <a:pPr eaLnBrk="1" hangingPunct="1"/>
            <a:r>
              <a:rPr lang="es-ES" altLang="es-CO" sz="3600" dirty="0">
                <a:latin typeface="Arial" panose="020B0604020202020204" pitchFamily="34" charset="0"/>
                <a:cs typeface="Arial" panose="020B0604020202020204" pitchFamily="34" charset="0"/>
              </a:rPr>
              <a:t>Descarga del certificado</a:t>
            </a:r>
          </a:p>
        </p:txBody>
      </p:sp>
      <p:pic>
        <p:nvPicPr>
          <p:cNvPr id="8" name="44 Imagen" descr="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3" b="10183"/>
          <a:stretch/>
        </p:blipFill>
        <p:spPr bwMode="auto">
          <a:xfrm>
            <a:off x="1631973" y="1840759"/>
            <a:ext cx="484000" cy="58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44 Imagen" descr="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3" b="10183"/>
          <a:stretch/>
        </p:blipFill>
        <p:spPr bwMode="auto">
          <a:xfrm>
            <a:off x="1657095" y="3662453"/>
            <a:ext cx="484000" cy="58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44 Imagen" descr="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3" b="10183"/>
          <a:stretch/>
        </p:blipFill>
        <p:spPr bwMode="auto">
          <a:xfrm>
            <a:off x="1675456" y="5544326"/>
            <a:ext cx="484000" cy="58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45 Imagen" descr="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4" b="12875"/>
          <a:stretch/>
        </p:blipFill>
        <p:spPr bwMode="auto">
          <a:xfrm>
            <a:off x="1648644" y="2420445"/>
            <a:ext cx="469993" cy="56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45 Imagen" descr="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4" b="12875"/>
          <a:stretch/>
        </p:blipFill>
        <p:spPr bwMode="auto">
          <a:xfrm>
            <a:off x="1648643" y="3041449"/>
            <a:ext cx="469993" cy="56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45 Imagen" descr="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4" b="12875"/>
          <a:stretch/>
        </p:blipFill>
        <p:spPr bwMode="auto">
          <a:xfrm>
            <a:off x="1672678" y="4923322"/>
            <a:ext cx="469993" cy="56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5 Imagen" descr="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4" b="12875"/>
          <a:stretch/>
        </p:blipFill>
        <p:spPr bwMode="auto">
          <a:xfrm>
            <a:off x="1674416" y="4302318"/>
            <a:ext cx="469993" cy="56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9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1484" y="862239"/>
            <a:ext cx="5539121" cy="984562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/>
              <a:t>1. Inscripción de la </a:t>
            </a:r>
            <a:br>
              <a:rPr lang="es-ES" sz="5400" dirty="0" smtClean="0"/>
            </a:br>
            <a:r>
              <a:rPr lang="es-ES" sz="5400" dirty="0" smtClean="0"/>
              <a:t>Propuesta</a:t>
            </a:r>
            <a:endParaRPr lang="es-CO" sz="5400" dirty="0"/>
          </a:p>
        </p:txBody>
      </p:sp>
      <p:pic>
        <p:nvPicPr>
          <p:cNvPr id="5" name="44 Imagen" descr="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1" b="8232"/>
          <a:stretch/>
        </p:blipFill>
        <p:spPr bwMode="auto">
          <a:xfrm>
            <a:off x="4884198" y="2661925"/>
            <a:ext cx="1793692" cy="258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3"/>
          <p:cNvSpPr>
            <a:spLocks noChangeArrowheads="1"/>
          </p:cNvSpPr>
          <p:nvPr/>
        </p:nvSpPr>
        <p:spPr bwMode="gray">
          <a:xfrm>
            <a:off x="4364994" y="5219765"/>
            <a:ext cx="2832100" cy="84460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28575" algn="ctr">
            <a:solidFill>
              <a:srgbClr val="F3DA7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700750" y="5249243"/>
            <a:ext cx="216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AD3333"/>
                </a:solidFill>
                <a:latin typeface="+mn-lt"/>
              </a:rPr>
              <a:t>Psicólogo en Formación</a:t>
            </a:r>
            <a:endParaRPr lang="es-CO" sz="2400" b="1" dirty="0">
              <a:solidFill>
                <a:srgbClr val="AD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6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21131" t="7904" r="21717" b="19118"/>
          <a:stretch/>
        </p:blipFill>
        <p:spPr>
          <a:xfrm>
            <a:off x="1057748" y="990274"/>
            <a:ext cx="6535657" cy="46919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347" y="285257"/>
            <a:ext cx="10515600" cy="984562"/>
          </a:xfrm>
        </p:spPr>
        <p:txBody>
          <a:bodyPr>
            <a:normAutofit/>
          </a:bodyPr>
          <a:lstStyle/>
          <a:p>
            <a:r>
              <a:rPr lang="es-ES" sz="3700" dirty="0" smtClean="0"/>
              <a:t>Ícono de Trabajo Social dentro del Campus TI</a:t>
            </a:r>
            <a:endParaRPr lang="es-CO" sz="3700" dirty="0"/>
          </a:p>
        </p:txBody>
      </p:sp>
      <p:sp>
        <p:nvSpPr>
          <p:cNvPr id="6" name="Elipse 5"/>
          <p:cNvSpPr/>
          <p:nvPr/>
        </p:nvSpPr>
        <p:spPr>
          <a:xfrm>
            <a:off x="4737458" y="3336255"/>
            <a:ext cx="815788" cy="7886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5553246" y="2867893"/>
            <a:ext cx="2867760" cy="86268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302" y="1500076"/>
            <a:ext cx="241141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e 9"/>
          <p:cNvSpPr/>
          <p:nvPr/>
        </p:nvSpPr>
        <p:spPr>
          <a:xfrm>
            <a:off x="8421006" y="1115985"/>
            <a:ext cx="3117542" cy="31990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"/>
          <p:cNvSpPr>
            <a:spLocks noChangeArrowheads="1"/>
          </p:cNvSpPr>
          <p:nvPr/>
        </p:nvSpPr>
        <p:spPr bwMode="auto">
          <a:xfrm>
            <a:off x="488731" y="5682236"/>
            <a:ext cx="10909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Link de búsqueda: </a:t>
            </a:r>
            <a:r>
              <a:rPr lang="es-CO" altLang="es-C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s-CO" alt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://servicios.unipamplona.edu.co/trabajosocialIG/index.jsp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835408" y="2236054"/>
            <a:ext cx="507147" cy="115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/>
          <p:cNvSpPr/>
          <p:nvPr/>
        </p:nvSpPr>
        <p:spPr>
          <a:xfrm>
            <a:off x="4948518" y="2220744"/>
            <a:ext cx="645797" cy="130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/>
          <p:cNvSpPr/>
          <p:nvPr/>
        </p:nvSpPr>
        <p:spPr>
          <a:xfrm>
            <a:off x="3264433" y="1825916"/>
            <a:ext cx="1077046" cy="9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14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212" y="589803"/>
            <a:ext cx="10515600" cy="984562"/>
          </a:xfrm>
        </p:spPr>
        <p:txBody>
          <a:bodyPr/>
          <a:lstStyle/>
          <a:p>
            <a:r>
              <a:rPr lang="es-CO" dirty="0" smtClean="0"/>
              <a:t>Interfaz del Módulo de Trabajo Social</a:t>
            </a:r>
            <a:endParaRPr lang="es-CO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0" y="1573970"/>
            <a:ext cx="6903751" cy="356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24036" r="93074" b="53975"/>
          <a:stretch/>
        </p:blipFill>
        <p:spPr bwMode="auto">
          <a:xfrm>
            <a:off x="7601233" y="1147202"/>
            <a:ext cx="1938486" cy="441960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20436" y="2424545"/>
            <a:ext cx="304800" cy="7897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9556872" y="1362605"/>
            <a:ext cx="2302437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Ícono para solicitar Usuario y Contraseña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556872" y="2981063"/>
            <a:ext cx="2302437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Llave de Acceso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556873" y="4378313"/>
            <a:ext cx="2302437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Ícono para recordar Usuario y Contraseña en caso de olvidarlos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1025236" y="3214255"/>
            <a:ext cx="6575996" cy="23525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25236" y="1147202"/>
            <a:ext cx="6575996" cy="12773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7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306" y="421913"/>
            <a:ext cx="5308298" cy="984562"/>
          </a:xfrm>
        </p:spPr>
        <p:txBody>
          <a:bodyPr>
            <a:noAutofit/>
          </a:bodyPr>
          <a:lstStyle/>
          <a:p>
            <a:r>
              <a:rPr lang="es-ES" sz="3700" dirty="0" smtClean="0"/>
              <a:t>Solicitar Usuario y Contraseña</a:t>
            </a:r>
            <a:endParaRPr lang="es-CO" sz="37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18181" y="1178540"/>
            <a:ext cx="1484895" cy="678436"/>
          </a:xfrm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es-CO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 clic en éste ícono </a:t>
            </a:r>
            <a:endParaRPr lang="es-C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2" y="2049133"/>
            <a:ext cx="10025095" cy="271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49927" y="3413740"/>
            <a:ext cx="443346" cy="4390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1593273" y="1856976"/>
            <a:ext cx="1824908" cy="15567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2471653" y="4761509"/>
            <a:ext cx="1749564" cy="85101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Selecciona el Tipo de Documento</a:t>
            </a:r>
            <a:endParaRPr lang="es-CO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71652" y="3963740"/>
            <a:ext cx="3289952" cy="2225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12" name="Conector recto de flecha 11"/>
          <p:cNvCxnSpPr/>
          <p:nvPr/>
        </p:nvCxnSpPr>
        <p:spPr>
          <a:xfrm flipH="1" flipV="1">
            <a:off x="4019365" y="4194668"/>
            <a:ext cx="2" cy="5584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contenido 2"/>
          <p:cNvSpPr txBox="1">
            <a:spLocks/>
          </p:cNvSpPr>
          <p:nvPr/>
        </p:nvSpPr>
        <p:spPr bwMode="auto">
          <a:xfrm>
            <a:off x="5878604" y="4952820"/>
            <a:ext cx="2026655" cy="65970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 el Número de  Documento</a:t>
            </a:r>
            <a:endParaRPr lang="es-CO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997106" y="3963739"/>
            <a:ext cx="3005876" cy="25491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6997106" y="4203088"/>
            <a:ext cx="11471" cy="7355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9784467" y="4275977"/>
            <a:ext cx="925097" cy="2918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 bwMode="auto">
          <a:xfrm>
            <a:off x="9285556" y="5110724"/>
            <a:ext cx="1424008" cy="65945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 clic en Solicitar</a:t>
            </a:r>
            <a:endParaRPr lang="es-CO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 recto de flecha 19"/>
          <p:cNvCxnSpPr>
            <a:endCxn id="17" idx="2"/>
          </p:cNvCxnSpPr>
          <p:nvPr/>
        </p:nvCxnSpPr>
        <p:spPr>
          <a:xfrm flipH="1" flipV="1">
            <a:off x="10247016" y="4567874"/>
            <a:ext cx="19202" cy="5428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4638</TotalTime>
  <Words>662</Words>
  <Application>Microsoft Office PowerPoint</Application>
  <PresentationFormat>Panorámica</PresentationFormat>
  <Paragraphs>147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MS PGothic</vt:lpstr>
      <vt:lpstr>Arial</vt:lpstr>
      <vt:lpstr>Calibri</vt:lpstr>
      <vt:lpstr>Calibri Light</vt:lpstr>
      <vt:lpstr>Century Gothic</vt:lpstr>
      <vt:lpstr>Tema de Office</vt:lpstr>
      <vt:lpstr>MÓDULO DE INSCRIPCIÓN PROPUESTA DE TRABAJO SOCIAL </vt:lpstr>
      <vt:lpstr> Roles Participantes en el Módulo  de Trabajo Social</vt:lpstr>
      <vt:lpstr>Presentación de PowerPoint</vt:lpstr>
      <vt:lpstr>Proceso a Desarrollar  por la Coordinadora</vt:lpstr>
      <vt:lpstr>Proceso Articulado entre Psi. En Formación  y Coordinadora</vt:lpstr>
      <vt:lpstr>1. Inscripción de la  Propuesta</vt:lpstr>
      <vt:lpstr>Ícono de Trabajo Social dentro del Campus TI</vt:lpstr>
      <vt:lpstr>Interfaz del Módulo de Trabajo Social</vt:lpstr>
      <vt:lpstr>Solicitar Usuario y Contraseña</vt:lpstr>
      <vt:lpstr>Realizar la Preinscripción de la Propuesta </vt:lpstr>
      <vt:lpstr>Correo de Inscripción</vt:lpstr>
      <vt:lpstr>Logueo del Aplicativo de Trabajo Social</vt:lpstr>
      <vt:lpstr>Inscripción de la Propuesta de Trabajo social</vt:lpstr>
      <vt:lpstr>Pestañas a Gestionar</vt:lpstr>
      <vt:lpstr>Datos de la Entidad</vt:lpstr>
      <vt:lpstr>Director Trabajo Social</vt:lpstr>
      <vt:lpstr>Pestaña Propuesta</vt:lpstr>
      <vt:lpstr>Gestionadas las Pestañas anteriores, se registra la Propuesta</vt:lpstr>
      <vt:lpstr>2. Informe Final</vt:lpstr>
      <vt:lpstr>Gestión del Informe Final</vt:lpstr>
      <vt:lpstr>Carga de Evidencias al Aplicativo</vt:lpstr>
      <vt:lpstr>3. Descarga de Certificado</vt:lpstr>
      <vt:lpstr> Código del Certificado</vt:lpstr>
      <vt:lpstr> Descarga el Certificado</vt:lpstr>
      <vt:lpstr> Certificado de Trabajo Social Culminado</vt:lpstr>
      <vt:lpstr>Oficina de Trabajo Social Contactos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Aramirezp</dc:creator>
  <cp:lastModifiedBy>Usuario</cp:lastModifiedBy>
  <cp:revision>1071</cp:revision>
  <cp:lastPrinted>2017-04-25T23:06:26Z</cp:lastPrinted>
  <dcterms:created xsi:type="dcterms:W3CDTF">2017-03-31T14:04:32Z</dcterms:created>
  <dcterms:modified xsi:type="dcterms:W3CDTF">2021-07-01T19:33:14Z</dcterms:modified>
</cp:coreProperties>
</file>