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589" r:id="rId3"/>
    <p:sldId id="591" r:id="rId4"/>
    <p:sldId id="595" r:id="rId5"/>
    <p:sldId id="606" r:id="rId6"/>
    <p:sldId id="603" r:id="rId7"/>
    <p:sldId id="604" r:id="rId8"/>
    <p:sldId id="607" r:id="rId9"/>
    <p:sldId id="587" r:id="rId10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000" autoAdjust="0"/>
  </p:normalViewPr>
  <p:slideViewPr>
    <p:cSldViewPr snapToGrid="0">
      <p:cViewPr varScale="1">
        <p:scale>
          <a:sx n="62" d="100"/>
          <a:sy n="62" d="100"/>
        </p:scale>
        <p:origin x="1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 smtClean="0"/>
              <a:t>Editar el estilo de texto del patrón</a:t>
            </a:r>
          </a:p>
          <a:p>
            <a:pPr lvl="1"/>
            <a:r>
              <a:rPr lang="es-ES" altLang="es-CO" noProof="0" smtClean="0"/>
              <a:t>Segundo nivel</a:t>
            </a:r>
          </a:p>
          <a:p>
            <a:pPr lvl="2"/>
            <a:r>
              <a:rPr lang="es-ES" altLang="es-CO" noProof="0" smtClean="0"/>
              <a:t>Tercer nivel</a:t>
            </a:r>
          </a:p>
          <a:p>
            <a:pPr lvl="3"/>
            <a:r>
              <a:rPr lang="es-ES" altLang="es-CO" noProof="0" smtClean="0"/>
              <a:t>Cuarto nivel</a:t>
            </a:r>
          </a:p>
          <a:p>
            <a:pPr lvl="4"/>
            <a:r>
              <a:rPr lang="es-ES" altLang="es-CO" noProof="0" smtClean="0"/>
              <a:t>Quinto nivel</a:t>
            </a:r>
            <a:endParaRPr lang="es-CO" altLang="es-CO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71C11-CB1F-4293-8B42-28E21BCA906D}" type="slidenum">
              <a:rPr lang="es-CO" altLang="es-CO" smtClean="0"/>
              <a:pPr>
                <a:defRPr/>
              </a:pPr>
              <a:t>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7099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71C11-CB1F-4293-8B42-28E21BCA906D}" type="slidenum">
              <a:rPr lang="es-CO" altLang="es-CO" smtClean="0"/>
              <a:pPr>
                <a:defRPr/>
              </a:pPr>
              <a:t>6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1946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71C11-CB1F-4293-8B42-28E21BCA906D}" type="slidenum">
              <a:rPr lang="es-CO" altLang="es-CO" smtClean="0"/>
              <a:pPr>
                <a:defRPr/>
              </a:pPr>
              <a:t>7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5314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71C11-CB1F-4293-8B42-28E21BCA906D}" type="slidenum">
              <a:rPr lang="es-CO" altLang="es-CO" smtClean="0"/>
              <a:pPr>
                <a:defRPr/>
              </a:pPr>
              <a:t>8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1897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48029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93294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AD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7D64-DD1B-42F4-B917-98FA35DFC54B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76F5-E7E0-4616-81B9-CA5B9100DBF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Editar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20/10/2020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1423988" y="3248029"/>
            <a:ext cx="9144000" cy="1663447"/>
          </a:xfrm>
        </p:spPr>
        <p:txBody>
          <a:bodyPr>
            <a:normAutofit/>
          </a:bodyPr>
          <a:lstStyle/>
          <a:p>
            <a:r>
              <a:rPr lang="es-CO" sz="3600" dirty="0"/>
              <a:t>GRUPO DE INVESTIGACIÓN GRAMY</a:t>
            </a:r>
            <a:endParaRPr lang="es-CO" altLang="es-CO" sz="3600" dirty="0" smtClean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47937" y="5109057"/>
            <a:ext cx="9144000" cy="10105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 err="1" smtClean="0"/>
              <a:t>MSc</a:t>
            </a:r>
            <a:r>
              <a:rPr lang="es-CO" b="1" dirty="0" smtClean="0"/>
              <a:t>. </a:t>
            </a:r>
            <a:r>
              <a:rPr lang="es-CO" b="1" dirty="0"/>
              <a:t>Ludy Flórez Montañez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/>
              <a:t>Docente de Tiempo Completo </a:t>
            </a:r>
          </a:p>
          <a:p>
            <a:endParaRPr lang="es-CO" dirty="0"/>
          </a:p>
        </p:txBody>
      </p:sp>
      <p:pic>
        <p:nvPicPr>
          <p:cNvPr id="5" name="89 Imagen" descr="gramy 2.jpg"/>
          <p:cNvPicPr>
            <a:picLocks noChangeAspect="1"/>
          </p:cNvPicPr>
          <p:nvPr/>
        </p:nvPicPr>
        <p:blipFill>
          <a:blip r:embed="rId3" cstate="print"/>
          <a:srcRect l="4286" t="7456" b="12025"/>
          <a:stretch>
            <a:fillRect/>
          </a:stretch>
        </p:blipFill>
        <p:spPr>
          <a:xfrm>
            <a:off x="7605" y="33627986"/>
            <a:ext cx="4540332" cy="22364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4461366"/>
            <a:ext cx="3767248" cy="1855812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2">
                    <a:lumMod val="75000"/>
                  </a:schemeClr>
                </a:solidFill>
              </a:rPr>
              <a:t>GRAMY</a:t>
            </a:r>
            <a:r>
              <a:rPr lang="es-CO" sz="2800" dirty="0" smtClean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s-CO" sz="2800" dirty="0" smtClean="0"/>
              <a:t>PROPÓSITOS</a:t>
            </a:r>
            <a:endParaRPr lang="es-CO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2332" y="920688"/>
            <a:ext cx="10587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+mn-lt"/>
              </a:rPr>
              <a:t>El grupo de investigación de Administración y Mipymes </a:t>
            </a:r>
            <a:r>
              <a:rPr lang="es-ES" sz="2000" b="1" dirty="0">
                <a:solidFill>
                  <a:srgbClr val="AD3333"/>
                </a:solidFill>
                <a:cs typeface="+mj-cs"/>
              </a:rPr>
              <a:t>«</a:t>
            </a:r>
            <a:r>
              <a:rPr lang="es-CO" sz="2000" b="1" dirty="0">
                <a:solidFill>
                  <a:srgbClr val="AD3333"/>
                </a:solidFill>
                <a:cs typeface="+mj-cs"/>
              </a:rPr>
              <a:t>GRAMY»</a:t>
            </a:r>
            <a:r>
              <a:rPr lang="es-ES" sz="2000" b="1" dirty="0">
                <a:solidFill>
                  <a:srgbClr val="AD3333"/>
                </a:solidFill>
                <a:cs typeface="+mj-cs"/>
              </a:rPr>
              <a:t> </a:t>
            </a:r>
            <a:r>
              <a:rPr lang="es-ES" dirty="0">
                <a:latin typeface="+mn-lt"/>
              </a:rPr>
              <a:t>de la Universidad de Pamplona  </a:t>
            </a:r>
            <a:r>
              <a:rPr lang="es-ES" dirty="0" smtClean="0">
                <a:latin typeface="+mn-lt"/>
              </a:rPr>
              <a:t>tiene como propósito </a:t>
            </a:r>
            <a:r>
              <a:rPr lang="es-CO" dirty="0"/>
              <a:t>desarrollar la capacidad investigativa, análisis y transformación de conocimiento y aplicación de herramientas </a:t>
            </a:r>
            <a:r>
              <a:rPr lang="es-CO" dirty="0" smtClean="0"/>
              <a:t>para adelantar </a:t>
            </a:r>
            <a:r>
              <a:rPr lang="es-CO" dirty="0"/>
              <a:t>procesos de investigación científica, de innovación o </a:t>
            </a:r>
            <a:r>
              <a:rPr lang="es-CO" dirty="0" smtClean="0"/>
              <a:t>desarrollo, </a:t>
            </a:r>
            <a:r>
              <a:rPr lang="es-CO" dirty="0"/>
              <a:t>que permitan a través de un conjunto de proyectos </a:t>
            </a:r>
            <a:r>
              <a:rPr lang="es-CO" dirty="0" smtClean="0"/>
              <a:t>dar </a:t>
            </a:r>
            <a:r>
              <a:rPr lang="es-CO" dirty="0"/>
              <a:t>respuesta a las necesidades institucionales o del </a:t>
            </a:r>
            <a:r>
              <a:rPr lang="es-CO" dirty="0" smtClean="0"/>
              <a:t>entorno y </a:t>
            </a:r>
            <a:r>
              <a:rPr lang="es-CO" dirty="0"/>
              <a:t>crear oportunidades en los ámbitos del </a:t>
            </a:r>
            <a:r>
              <a:rPr lang="es-CO" dirty="0" smtClean="0"/>
              <a:t>conocimiento, de los </a:t>
            </a:r>
            <a:r>
              <a:rPr lang="es-CO" dirty="0"/>
              <a:t>sectores sociales, </a:t>
            </a:r>
            <a:r>
              <a:rPr lang="es-CO" dirty="0" smtClean="0"/>
              <a:t>empresariales</a:t>
            </a:r>
            <a:r>
              <a:rPr lang="es-CO" dirty="0"/>
              <a:t>, </a:t>
            </a:r>
            <a:r>
              <a:rPr lang="es-CO" dirty="0" smtClean="0"/>
              <a:t>económicos y territoriales</a:t>
            </a:r>
            <a:r>
              <a:rPr lang="es-CO" sz="2800" dirty="0" smtClean="0"/>
              <a:t>. 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37320" y="2839847"/>
            <a:ext cx="86271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AD3333"/>
                </a:solidFill>
                <a:cs typeface="+mj-cs"/>
              </a:rPr>
              <a:t>OBJETIVO GENERAL </a:t>
            </a:r>
          </a:p>
          <a:p>
            <a:r>
              <a:rPr lang="es-CO" dirty="0"/>
              <a:t>Consolidarse  como una figura de generación de conocimiento disciplinar e investigativo que permita a través de una producción académica periódica, la ampliación de las fronteras del conocimiento. </a:t>
            </a:r>
          </a:p>
          <a:p>
            <a:r>
              <a:rPr lang="es-CO" sz="2000" b="1" dirty="0">
                <a:solidFill>
                  <a:srgbClr val="AD3333"/>
                </a:solidFill>
                <a:cs typeface="+mj-cs"/>
              </a:rPr>
              <a:t>OBJETIVOS ESPECÍFICOS</a:t>
            </a:r>
          </a:p>
          <a:p>
            <a:r>
              <a:rPr lang="es-CO" b="1" dirty="0"/>
              <a:t> </a:t>
            </a:r>
            <a:r>
              <a:rPr lang="es-CO" dirty="0"/>
              <a:t> 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CO" dirty="0"/>
              <a:t>Definir líneas de investigación que aborden temáticas relacionadas con las ciencias Económicas y Empresariales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CO" dirty="0"/>
              <a:t>Desarrollar capacidades investigativas a través de procesos formativos.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CO" dirty="0"/>
              <a:t>Participar en eventos y congresos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CO" dirty="0"/>
              <a:t>Establecer y consolidar alianzas estratégicas a nivel nacional e internacional con la academia, el sector público y el sector privado.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Publicar artículos realizados por el grupo. 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87" y="2861516"/>
            <a:ext cx="30305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08" y="5296605"/>
            <a:ext cx="2236763" cy="1101869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9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bg2">
                    <a:lumMod val="75000"/>
                  </a:schemeClr>
                </a:solidFill>
              </a:rPr>
              <a:t>GRAMY/</a:t>
            </a:r>
            <a:r>
              <a:rPr lang="es-CO" dirty="0" smtClean="0"/>
              <a:t>VISIÓN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851" y="708269"/>
            <a:ext cx="6111942" cy="2366235"/>
          </a:xfrm>
        </p:spPr>
        <p:txBody>
          <a:bodyPr>
            <a:normAutofit/>
          </a:bodyPr>
          <a:lstStyle/>
          <a:p>
            <a:pPr algn="just"/>
            <a:r>
              <a:rPr lang="es-CO" sz="1800" dirty="0" smtClean="0"/>
              <a:t>Constituirnos </a:t>
            </a:r>
            <a:r>
              <a:rPr lang="es-CO" sz="1800" dirty="0"/>
              <a:t>en una referencia académica e investigativa </a:t>
            </a:r>
            <a:r>
              <a:rPr lang="es-CO" sz="1800" dirty="0" smtClean="0"/>
              <a:t>importante, articuladora de las </a:t>
            </a:r>
            <a:r>
              <a:rPr lang="es-CO" sz="1800" dirty="0"/>
              <a:t>capacidades de </a:t>
            </a:r>
            <a:r>
              <a:rPr lang="es-CO" sz="1800" dirty="0" smtClean="0"/>
              <a:t> </a:t>
            </a:r>
            <a:r>
              <a:rPr lang="es-CO" sz="1800" dirty="0"/>
              <a:t>egresados, docentes y estudiantes de </a:t>
            </a:r>
            <a:r>
              <a:rPr lang="es-CO" sz="1800" dirty="0" smtClean="0"/>
              <a:t> </a:t>
            </a:r>
            <a:r>
              <a:rPr lang="es-CO" sz="1800" dirty="0"/>
              <a:t>semilleros </a:t>
            </a:r>
            <a:r>
              <a:rPr lang="es-CO" sz="1800" dirty="0" smtClean="0"/>
              <a:t>en proyectos </a:t>
            </a:r>
            <a:r>
              <a:rPr lang="es-CO" sz="1800" dirty="0"/>
              <a:t>conjuntos con otras universidades a nivel nacional e </a:t>
            </a:r>
            <a:r>
              <a:rPr lang="es-CO" sz="1800" dirty="0" smtClean="0"/>
              <a:t>internacional para presentar soluciones viables que </a:t>
            </a:r>
            <a:r>
              <a:rPr lang="es-CO" sz="1800" dirty="0"/>
              <a:t>contribuyan al desarrollo </a:t>
            </a:r>
            <a:r>
              <a:rPr lang="es-CO" sz="1800" dirty="0" smtClean="0"/>
              <a:t>y crecimiento de los sectores sociales empresariales</a:t>
            </a:r>
            <a:r>
              <a:rPr lang="es-CO" sz="1800" dirty="0"/>
              <a:t>, económicos y </a:t>
            </a:r>
            <a:r>
              <a:rPr lang="es-CO" sz="1800" dirty="0" smtClean="0"/>
              <a:t>territoriales.</a:t>
            </a:r>
            <a:endParaRPr lang="es-CO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998795" y="2384601"/>
            <a:ext cx="8193205" cy="41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900" dirty="0" smtClean="0"/>
              <a:t>El grupo de investigaciones </a:t>
            </a:r>
            <a:r>
              <a:rPr lang="es-CO" sz="2000" b="1" dirty="0" smtClean="0">
                <a:solidFill>
                  <a:srgbClr val="AD3333"/>
                </a:solidFill>
                <a:latin typeface="Calibri" panose="020F0502020204030204" pitchFamily="34" charset="0"/>
                <a:cs typeface="+mj-cs"/>
              </a:rPr>
              <a:t>«GRAMY» </a:t>
            </a:r>
            <a:r>
              <a:rPr lang="es-CO" sz="1900" dirty="0" smtClean="0"/>
              <a:t>en su plan de trabajo busca:</a:t>
            </a:r>
            <a:endParaRPr lang="es-ES" sz="1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Categorizar el grupo por COLCIENCIAS.</a:t>
            </a:r>
            <a:endParaRPr lang="es-ES" sz="1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Creación de Semilleros de Investigación pertinentes a las línea de investigación definidas por el grupo.</a:t>
            </a:r>
            <a:endParaRPr lang="es-ES" sz="1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Formular proyectos de investigación.</a:t>
            </a:r>
            <a:endParaRPr lang="es-ES" sz="1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Elaboración y publicación de artículos de investigación.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Publicación de artículos en revistas  especializadas y/o indexadas referenciadas por el sistema </a:t>
            </a:r>
            <a:r>
              <a:rPr lang="es-CO" sz="1900" dirty="0" err="1" smtClean="0"/>
              <a:t>Publindex</a:t>
            </a:r>
            <a:r>
              <a:rPr lang="es-CO" sz="1900" dirty="0" smtClean="0"/>
              <a:t> de Colciencias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Indagar sobre posibles alianzas estratégicas con la academia, sector publico y sector productivo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Establecimiento de alianzas con grupo escalafonado en Colciencias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Diseñar calendario de eventos y congresos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Participación en eventos académicos de orden nacional e internacional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Dirección de trabajos de grado.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098" name="Picture 2" descr="Resultado de imagen para INVESTIG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3" y="364560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INVESTIGAC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79" y="256071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bg2">
                    <a:lumMod val="75000"/>
                  </a:schemeClr>
                </a:solidFill>
              </a:rPr>
              <a:t>GRAMY/</a:t>
            </a:r>
            <a:r>
              <a:rPr lang="es-CO" dirty="0" smtClean="0"/>
              <a:t>LINEA DE INVESTIGACIÓN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4853" y="1284244"/>
            <a:ext cx="5552121" cy="2068557"/>
          </a:xfrm>
        </p:spPr>
        <p:txBody>
          <a:bodyPr/>
          <a:lstStyle/>
          <a:p>
            <a:pPr lvl="0" algn="just"/>
            <a:r>
              <a:rPr lang="es-CO" sz="1800" b="1" dirty="0"/>
              <a:t>EMPRENDIMIENTO Y GERENCIA DE MIPYMES: </a:t>
            </a:r>
            <a:r>
              <a:rPr lang="es-CO" sz="1800" dirty="0"/>
              <a:t>Formular y desarrollar proyectos de investigación que permitan la </a:t>
            </a:r>
            <a:r>
              <a:rPr lang="es-CO" sz="1800" dirty="0" smtClean="0"/>
              <a:t>creación, fortalecimiento y crecimiento de las organizaciones desde la perspectiva de los </a:t>
            </a:r>
            <a:r>
              <a:rPr lang="es-CO" sz="1800" dirty="0"/>
              <a:t>sectores </a:t>
            </a:r>
            <a:r>
              <a:rPr lang="es-CO" sz="1800" dirty="0" smtClean="0"/>
              <a:t>sociales, </a:t>
            </a:r>
            <a:r>
              <a:rPr lang="es-CO" sz="1800" dirty="0"/>
              <a:t>empresariales, económicos y territoriales.</a:t>
            </a:r>
          </a:p>
          <a:p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5738191" y="28626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1" dirty="0"/>
              <a:t>CONTABILIDAD, FINANZAS y TRIBUTARIA: </a:t>
            </a:r>
            <a:r>
              <a:rPr lang="es-CO" dirty="0"/>
              <a:t>Formular y desarrollar proyectos de investigación que permitan un pensamiento critico en el área contable, financiera, tributaria y aseguramiento desde la perspectiva  de los sectores sociales, empresariales, económicos y territoriales.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82843" y="4684499"/>
            <a:ext cx="6681784" cy="18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 smtClean="0"/>
              <a:t>ECONOMÍA Y DESARROLLO EMPRESARIAL</a:t>
            </a:r>
          </a:p>
          <a:p>
            <a:pPr algn="just"/>
            <a:r>
              <a:rPr lang="es-CO" sz="1800" dirty="0" smtClean="0"/>
              <a:t>Formular proyectos de investigación que permitan desarrollar análisis económicos, identificando los mecanismos que contribuyan al desarrollo de los sectores sociales, empresariales, económicos y territoriales.</a:t>
            </a:r>
          </a:p>
          <a:p>
            <a:endParaRPr lang="es-C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64" y="962439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9" y="2862614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esultado de imagen para INVESTIG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37" y="4578280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37714"/>
              </p:ext>
            </p:extLst>
          </p:nvPr>
        </p:nvGraphicFramePr>
        <p:xfrm>
          <a:off x="325357" y="1388330"/>
          <a:ext cx="10594820" cy="3505200"/>
        </p:xfrm>
        <a:graphic>
          <a:graphicData uri="http://schemas.openxmlformats.org/drawingml/2006/table">
            <a:tbl>
              <a:tblPr/>
              <a:tblGrid>
                <a:gridCol w="94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8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AD3333"/>
                          </a:solidFill>
                          <a:effectLst/>
                        </a:rPr>
                        <a:t>No</a:t>
                      </a:r>
                      <a:endParaRPr lang="es-CO" sz="2000" b="1" dirty="0">
                        <a:solidFill>
                          <a:srgbClr val="AD33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rgbClr val="AD3333"/>
                          </a:solidFill>
                          <a:effectLst/>
                        </a:rPr>
                        <a:t>SEMILLERO</a:t>
                      </a:r>
                      <a:endParaRPr lang="es-CO" sz="2000" b="1" dirty="0">
                        <a:solidFill>
                          <a:srgbClr val="AD33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rgbClr val="AD3333"/>
                          </a:solidFill>
                          <a:effectLst/>
                        </a:rPr>
                        <a:t>COORDINADOR</a:t>
                      </a:r>
                      <a:r>
                        <a:rPr lang="es-CO" sz="2000" b="1" baseline="0" dirty="0" smtClean="0">
                          <a:solidFill>
                            <a:srgbClr val="AD3333"/>
                          </a:solidFill>
                          <a:effectLst/>
                        </a:rPr>
                        <a:t> </a:t>
                      </a:r>
                      <a:r>
                        <a:rPr lang="es-CO" sz="2000" b="1" dirty="0" smtClean="0">
                          <a:solidFill>
                            <a:srgbClr val="AD3333"/>
                          </a:solidFill>
                          <a:effectLst/>
                        </a:rPr>
                        <a:t>SEMILLERO</a:t>
                      </a:r>
                      <a:endParaRPr lang="es-CO" sz="2000" b="1" dirty="0">
                        <a:solidFill>
                          <a:srgbClr val="AD33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rgbClr val="AD3333"/>
                          </a:solidFill>
                          <a:effectLst/>
                        </a:rPr>
                        <a:t>TUTORES</a:t>
                      </a:r>
                      <a:r>
                        <a:rPr lang="es-CO" sz="2000" b="1" baseline="0" dirty="0" smtClean="0">
                          <a:solidFill>
                            <a:srgbClr val="AD3333"/>
                          </a:solidFill>
                          <a:effectLst/>
                        </a:rPr>
                        <a:t> SEMILLERO</a:t>
                      </a:r>
                      <a:endParaRPr lang="es-CO" sz="2000" b="1" dirty="0">
                        <a:solidFill>
                          <a:srgbClr val="AD33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rgbClr val="AD3333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PROPUESTAS</a:t>
                      </a:r>
                      <a:endParaRPr lang="es-CO" sz="2000" b="1" dirty="0">
                        <a:solidFill>
                          <a:srgbClr val="AD33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i="1" u="none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s-CO" sz="1600" i="1" u="none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i="1" u="non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SEMILLERO DE INVESTIGACIÓN DE</a:t>
                      </a:r>
                      <a:r>
                        <a:rPr lang="es-CO" sz="1600" i="1" u="non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i="1" u="non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ADMINISTRACIÓN SIA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i="1" u="none" dirty="0" smtClean="0">
                          <a:latin typeface="+mn-lt"/>
                          <a:cs typeface="Times New Roman" panose="02020603050405020304" pitchFamily="18" charset="0"/>
                        </a:rPr>
                        <a:t>LUDY FLÓREZ MONTAÑEZ</a:t>
                      </a:r>
                      <a:endParaRPr lang="es-CO" sz="1600" i="1" u="non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i="1" u="none" dirty="0" smtClean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i="1" u="none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AGDA</a:t>
                      </a:r>
                      <a:r>
                        <a:rPr lang="es-CO" sz="1600" i="1" u="none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ZULUAGA ANDANA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i="1" u="none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ESTHER MALDONADO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i="1" u="none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FREDY NELSON JAIMES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i="1" u="none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JULY AGUDELO</a:t>
                      </a:r>
                      <a:endParaRPr lang="es-CO" sz="1600" i="1" u="none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000" b="1" kern="1200" dirty="0" smtClean="0">
                          <a:solidFill>
                            <a:srgbClr val="AD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i="1" u="none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s-CO" sz="1600" i="1" u="none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O" sz="1600" i="1" u="none" dirty="0" smtClean="0">
                          <a:latin typeface="+mn-lt"/>
                        </a:rPr>
                        <a:t>SEYCON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i="1" u="none" dirty="0" smtClean="0">
                          <a:latin typeface="+mn-lt"/>
                          <a:cs typeface="Times New Roman" panose="02020603050405020304" pitchFamily="18" charset="0"/>
                        </a:rPr>
                        <a:t>RICARDO GUERRERO RAGUA</a:t>
                      </a:r>
                      <a:endParaRPr lang="es-CO" sz="1600" i="1" u="non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i="1" u="none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JULIA TERESA CAÑAS JAIMES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000" b="1" kern="1200" dirty="0" smtClean="0">
                          <a:solidFill>
                            <a:srgbClr val="AD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CO" sz="4000" b="1" kern="1200" dirty="0">
                        <a:solidFill>
                          <a:srgbClr val="AD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i="1" u="none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s-CO" sz="1600" i="1" u="none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i="1" u="none" dirty="0" smtClean="0">
                          <a:latin typeface="+mn-lt"/>
                        </a:rPr>
                        <a:t>EDUCACIÓN</a:t>
                      </a:r>
                      <a:r>
                        <a:rPr lang="es-CO" sz="1600" i="1" u="none" baseline="0" dirty="0" smtClean="0">
                          <a:latin typeface="+mn-lt"/>
                        </a:rPr>
                        <a:t> Y</a:t>
                      </a:r>
                      <a:r>
                        <a:rPr lang="es-CO" sz="1600" i="1" u="none" dirty="0" smtClean="0">
                          <a:latin typeface="+mn-lt"/>
                        </a:rPr>
                        <a:t> DESARROLLO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i="1" u="none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MARISOL MAESTRE</a:t>
                      </a:r>
                      <a:endParaRPr lang="es-CO" sz="1600" i="1" u="none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i="1" u="none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000" b="1" kern="1200" dirty="0" smtClean="0">
                          <a:solidFill>
                            <a:srgbClr val="AD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2">
                    <a:lumMod val="75000"/>
                  </a:schemeClr>
                </a:solidFill>
              </a:rPr>
              <a:t>GRAMY/</a:t>
            </a:r>
            <a:r>
              <a:rPr lang="es-CO" dirty="0" smtClean="0"/>
              <a:t>SEMILLEROS INVESTIGACIÓN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08" y="5296605"/>
            <a:ext cx="2236763" cy="1101869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7" y="5296605"/>
            <a:ext cx="1334631" cy="1509702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9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" y="49909"/>
            <a:ext cx="10515600" cy="481657"/>
          </a:xfrm>
        </p:spPr>
        <p:txBody>
          <a:bodyPr>
            <a:normAutofit fontScale="90000"/>
          </a:bodyPr>
          <a:lstStyle/>
          <a:p>
            <a:r>
              <a:rPr lang="es-CO" altLang="es-CO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GRAMY/ </a:t>
            </a:r>
            <a:r>
              <a:rPr lang="es-CO" altLang="es-CO" sz="3100" dirty="0" smtClean="0"/>
              <a:t>PRODUCCIÓN</a:t>
            </a:r>
            <a:r>
              <a:rPr lang="es-CO" altLang="es-CO" dirty="0"/>
              <a:t/>
            </a:r>
            <a:br>
              <a:rPr lang="es-CO" altLang="es-CO" dirty="0"/>
            </a:br>
            <a:endParaRPr lang="es-CO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8013" y="2684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300" b="0" i="0" u="none" strike="noStrike" cap="none" normalizeH="0" baseline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05725B-4E1D-454E-80E2-5966AB983866}"/>
              </a:ext>
            </a:extLst>
          </p:cNvPr>
          <p:cNvSpPr txBox="1"/>
          <p:nvPr/>
        </p:nvSpPr>
        <p:spPr>
          <a:xfrm>
            <a:off x="113448" y="6527446"/>
            <a:ext cx="3612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Fuente: Programa Administración de Empresas (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2019)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9559" y="1529414"/>
            <a:ext cx="5291718" cy="4656795"/>
            <a:chOff x="109559" y="1529414"/>
            <a:chExt cx="5291718" cy="4656795"/>
          </a:xfrm>
        </p:grpSpPr>
        <p:sp>
          <p:nvSpPr>
            <p:cNvPr id="12" name="5 CuadroTexto"/>
            <p:cNvSpPr txBox="1"/>
            <p:nvPr/>
          </p:nvSpPr>
          <p:spPr>
            <a:xfrm>
              <a:off x="109559" y="1529414"/>
              <a:ext cx="5291718" cy="523220"/>
            </a:xfrm>
            <a:prstGeom prst="rect">
              <a:avLst/>
            </a:prstGeom>
            <a:noFill/>
            <a:ln>
              <a:solidFill>
                <a:srgbClr val="AD333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2800" b="1" dirty="0">
                  <a:cs typeface="Arial" charset="0"/>
                </a:rPr>
                <a:t>PRODUCCIÓN INVESTIGATIVA</a:t>
              </a:r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594102" y="2204864"/>
              <a:ext cx="1673642" cy="10772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2800" b="1" dirty="0">
                  <a:solidFill>
                    <a:srgbClr val="AD3333"/>
                  </a:solidFill>
                  <a:cs typeface="+mj-cs"/>
                </a:rPr>
                <a:t>1 </a:t>
              </a:r>
            </a:p>
            <a:p>
              <a:pPr algn="ctr">
                <a:defRPr/>
              </a:pPr>
              <a:r>
                <a:rPr lang="es-CO" dirty="0" smtClean="0">
                  <a:cs typeface="Arial" charset="0"/>
                </a:rPr>
                <a:t>Libro</a:t>
              </a:r>
              <a:endParaRPr lang="es-CO" dirty="0">
                <a:cs typeface="Arial" charset="0"/>
              </a:endParaRPr>
            </a:p>
            <a:p>
              <a:pPr algn="ctr">
                <a:defRPr/>
              </a:pPr>
              <a:endParaRPr lang="es-CO" b="1" dirty="0">
                <a:cs typeface="Arial" charset="0"/>
              </a:endParaRPr>
            </a:p>
          </p:txBody>
        </p:sp>
        <p:sp>
          <p:nvSpPr>
            <p:cNvPr id="14" name="7 Rectángulo"/>
            <p:cNvSpPr/>
            <p:nvPr/>
          </p:nvSpPr>
          <p:spPr>
            <a:xfrm>
              <a:off x="2699792" y="2204864"/>
              <a:ext cx="1741609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2800" b="1" dirty="0">
                  <a:solidFill>
                    <a:srgbClr val="AD3333"/>
                  </a:solidFill>
                  <a:cs typeface="+mj-cs"/>
                </a:rPr>
                <a:t>13</a:t>
              </a:r>
              <a:r>
                <a:rPr lang="es-CO" b="1" dirty="0" smtClean="0">
                  <a:cs typeface="Arial" charset="0"/>
                </a:rPr>
                <a:t> </a:t>
              </a:r>
              <a:endParaRPr lang="es-CO" b="1" dirty="0">
                <a:cs typeface="Arial" charset="0"/>
              </a:endParaRPr>
            </a:p>
            <a:p>
              <a:pPr algn="ctr">
                <a:defRPr/>
              </a:pPr>
              <a:r>
                <a:rPr lang="es-CO" dirty="0" smtClean="0">
                  <a:cs typeface="Arial" charset="0"/>
                </a:rPr>
                <a:t>Eventos Científicos</a:t>
              </a:r>
              <a:r>
                <a:rPr lang="es-CO" b="1" dirty="0">
                  <a:cs typeface="Arial" charset="0"/>
                </a:rPr>
                <a:t> </a:t>
              </a:r>
            </a:p>
          </p:txBody>
        </p:sp>
        <p:sp>
          <p:nvSpPr>
            <p:cNvPr id="15" name="8 Rectángulo"/>
            <p:cNvSpPr/>
            <p:nvPr/>
          </p:nvSpPr>
          <p:spPr>
            <a:xfrm>
              <a:off x="594102" y="3645024"/>
              <a:ext cx="1673642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O" sz="2800" b="1" dirty="0">
                  <a:solidFill>
                    <a:srgbClr val="AD3333"/>
                  </a:solidFill>
                  <a:cs typeface="+mj-cs"/>
                </a:rPr>
                <a:t>11</a:t>
              </a:r>
              <a:r>
                <a:rPr lang="es-CO" b="1" dirty="0" smtClean="0">
                  <a:cs typeface="Arial" charset="0"/>
                </a:rPr>
                <a:t> </a:t>
              </a:r>
              <a:endParaRPr lang="es-CO" b="1" dirty="0">
                <a:cs typeface="Arial" charset="0"/>
              </a:endParaRPr>
            </a:p>
            <a:p>
              <a:pPr algn="ctr">
                <a:defRPr/>
              </a:pPr>
              <a:r>
                <a:rPr lang="es-CO" dirty="0">
                  <a:cs typeface="Arial" charset="0"/>
                </a:rPr>
                <a:t>Artículos</a:t>
              </a:r>
            </a:p>
            <a:p>
              <a:pPr algn="ctr">
                <a:defRPr/>
              </a:pPr>
              <a:r>
                <a:rPr lang="es-CO" b="1" dirty="0">
                  <a:cs typeface="Arial" charset="0"/>
                </a:rPr>
                <a:t> </a:t>
              </a:r>
              <a:endParaRPr lang="es-CO" dirty="0">
                <a:cs typeface="Arial" charset="0"/>
              </a:endParaRPr>
            </a:p>
          </p:txBody>
        </p:sp>
        <p:sp>
          <p:nvSpPr>
            <p:cNvPr id="16" name="9 Rectángulo"/>
            <p:cNvSpPr/>
            <p:nvPr/>
          </p:nvSpPr>
          <p:spPr>
            <a:xfrm>
              <a:off x="594102" y="5108991"/>
              <a:ext cx="1745650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2800" b="1" dirty="0">
                  <a:solidFill>
                    <a:srgbClr val="AD3333"/>
                  </a:solidFill>
                  <a:cs typeface="+mj-cs"/>
                </a:rPr>
                <a:t>158</a:t>
              </a:r>
              <a:r>
                <a:rPr lang="es-CO" b="1" dirty="0" smtClean="0">
                  <a:cs typeface="Arial" charset="0"/>
                </a:rPr>
                <a:t> </a:t>
              </a:r>
              <a:endParaRPr lang="es-CO" b="1" dirty="0">
                <a:cs typeface="Arial" charset="0"/>
              </a:endParaRPr>
            </a:p>
            <a:p>
              <a:pPr algn="ctr">
                <a:defRPr/>
              </a:pPr>
              <a:r>
                <a:rPr lang="es-CO" dirty="0" smtClean="0">
                  <a:cs typeface="Arial" charset="0"/>
                </a:rPr>
                <a:t>Procesos de Jurados</a:t>
              </a:r>
              <a:r>
                <a:rPr lang="es-CO" b="1" dirty="0">
                  <a:cs typeface="Arial" charset="0"/>
                </a:rPr>
                <a:t> </a:t>
              </a:r>
            </a:p>
          </p:txBody>
        </p:sp>
        <p:sp>
          <p:nvSpPr>
            <p:cNvPr id="17" name="10 Rectángulo"/>
            <p:cNvSpPr/>
            <p:nvPr/>
          </p:nvSpPr>
          <p:spPr>
            <a:xfrm>
              <a:off x="2699792" y="5108991"/>
              <a:ext cx="1741610" cy="800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2800" b="1" dirty="0">
                  <a:solidFill>
                    <a:srgbClr val="AD3333"/>
                  </a:solidFill>
                  <a:cs typeface="+mj-cs"/>
                </a:rPr>
                <a:t>9</a:t>
              </a:r>
            </a:p>
            <a:p>
              <a:pPr algn="ctr">
                <a:defRPr/>
              </a:pPr>
              <a:r>
                <a:rPr lang="es-CO" dirty="0" smtClean="0">
                  <a:cs typeface="Arial" charset="0"/>
                </a:rPr>
                <a:t>Ponencias</a:t>
              </a:r>
              <a:endParaRPr lang="es-CO" dirty="0">
                <a:cs typeface="Arial" charset="0"/>
              </a:endParaRPr>
            </a:p>
          </p:txBody>
        </p:sp>
        <p:sp>
          <p:nvSpPr>
            <p:cNvPr id="18" name="11 Rectángulo"/>
            <p:cNvSpPr/>
            <p:nvPr/>
          </p:nvSpPr>
          <p:spPr>
            <a:xfrm>
              <a:off x="2366646" y="3632448"/>
              <a:ext cx="1896865" cy="800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O" sz="2800" b="1" dirty="0">
                  <a:solidFill>
                    <a:srgbClr val="AD3333"/>
                  </a:solidFill>
                  <a:cs typeface="+mj-cs"/>
                </a:rPr>
                <a:t>136</a:t>
              </a:r>
            </a:p>
            <a:p>
              <a:pPr algn="ctr">
                <a:defRPr/>
              </a:pPr>
              <a:r>
                <a:rPr lang="es-CO" dirty="0" smtClean="0">
                  <a:cs typeface="Arial" charset="0"/>
                </a:rPr>
                <a:t>Trabajos Dirigidos</a:t>
              </a:r>
              <a:r>
                <a:rPr lang="es-CO" b="1" dirty="0">
                  <a:cs typeface="Arial" charset="0"/>
                </a:rPr>
                <a:t> </a:t>
              </a:r>
              <a:endParaRPr lang="es-CO" dirty="0">
                <a:cs typeface="Arial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311002" y="2193548"/>
            <a:ext cx="5588128" cy="1889066"/>
            <a:chOff x="1350077" y="2044978"/>
            <a:chExt cx="6984948" cy="1889066"/>
          </a:xfrm>
        </p:grpSpPr>
        <p:sp>
          <p:nvSpPr>
            <p:cNvPr id="20" name="4 CuadroTexto"/>
            <p:cNvSpPr txBox="1"/>
            <p:nvPr/>
          </p:nvSpPr>
          <p:spPr>
            <a:xfrm>
              <a:off x="1350077" y="2044978"/>
              <a:ext cx="529171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2400" b="1" dirty="0">
                  <a:cs typeface="Arial" charset="0"/>
                </a:rPr>
                <a:t>PROYECTOS DE INVESTIGACIÓN</a:t>
              </a:r>
            </a:p>
          </p:txBody>
        </p:sp>
        <p:sp>
          <p:nvSpPr>
            <p:cNvPr id="22" name="10 Rectángulo"/>
            <p:cNvSpPr/>
            <p:nvPr/>
          </p:nvSpPr>
          <p:spPr>
            <a:xfrm>
              <a:off x="5896855" y="2764493"/>
              <a:ext cx="2438170" cy="116955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O" sz="1400" b="1" dirty="0" smtClean="0">
                  <a:cs typeface="Arial" charset="0"/>
                </a:rPr>
                <a:t>Proyectos en </a:t>
              </a:r>
            </a:p>
            <a:p>
              <a:pPr algn="ctr">
                <a:defRPr/>
              </a:pPr>
              <a:r>
                <a:rPr lang="es-CO" sz="1400" b="1" dirty="0" smtClean="0">
                  <a:cs typeface="Arial" charset="0"/>
                </a:rPr>
                <a:t>Convocatoria Cerrada</a:t>
              </a:r>
            </a:p>
            <a:p>
              <a:pPr algn="ctr">
                <a:defRPr/>
              </a:pPr>
              <a:endParaRPr lang="es-CO" sz="1400" b="1" dirty="0">
                <a:cs typeface="Arial" charset="0"/>
              </a:endParaRPr>
            </a:p>
            <a:p>
              <a:pPr algn="ctr">
                <a:defRPr/>
              </a:pPr>
              <a:r>
                <a:rPr lang="es-CO" sz="2800" b="1" dirty="0" smtClean="0">
                  <a:solidFill>
                    <a:srgbClr val="AD3333"/>
                  </a:solidFill>
                  <a:cs typeface="+mj-cs"/>
                </a:rPr>
                <a:t>10</a:t>
              </a:r>
              <a:endParaRPr lang="es-CO" sz="2800" b="1" dirty="0">
                <a:solidFill>
                  <a:srgbClr val="AD3333"/>
                </a:solidFill>
                <a:cs typeface="+mj-cs"/>
              </a:endParaRPr>
            </a:p>
          </p:txBody>
        </p:sp>
        <p:sp>
          <p:nvSpPr>
            <p:cNvPr id="24" name="2 CuadroTexto"/>
            <p:cNvSpPr txBox="1"/>
            <p:nvPr/>
          </p:nvSpPr>
          <p:spPr>
            <a:xfrm>
              <a:off x="3640228" y="3126567"/>
              <a:ext cx="1474788" cy="369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b="1" dirty="0" smtClean="0">
                  <a:cs typeface="Arial" charset="0"/>
                </a:rPr>
                <a:t>2016-2019</a:t>
              </a:r>
              <a:endParaRPr lang="es-CO" b="1" dirty="0">
                <a:cs typeface="Arial" charset="0"/>
              </a:endParaRPr>
            </a:p>
          </p:txBody>
        </p:sp>
      </p:grpSp>
      <p:sp>
        <p:nvSpPr>
          <p:cNvPr id="26" name="10 Rectángulo"/>
          <p:cNvSpPr/>
          <p:nvPr/>
        </p:nvSpPr>
        <p:spPr>
          <a:xfrm>
            <a:off x="5564037" y="3047672"/>
            <a:ext cx="1950595" cy="116955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dirty="0">
                <a:cs typeface="Arial" charset="0"/>
              </a:rPr>
              <a:t>Proyectos de Investigación Formativa</a:t>
            </a:r>
          </a:p>
          <a:p>
            <a:pPr algn="ctr">
              <a:defRPr/>
            </a:pPr>
            <a:endParaRPr lang="es-CO" sz="1400" b="1" dirty="0">
              <a:cs typeface="Arial" charset="0"/>
            </a:endParaRPr>
          </a:p>
          <a:p>
            <a:pPr algn="ctr">
              <a:defRPr/>
            </a:pPr>
            <a:r>
              <a:rPr lang="es-CO" sz="2800" b="1" dirty="0" smtClean="0">
                <a:solidFill>
                  <a:srgbClr val="AD3333"/>
                </a:solidFill>
                <a:cs typeface="+mj-cs"/>
              </a:rPr>
              <a:t>41</a:t>
            </a:r>
            <a:endParaRPr lang="es-CO" sz="2800" b="1" dirty="0">
              <a:solidFill>
                <a:srgbClr val="AD3333"/>
              </a:solidFill>
              <a:cs typeface="+mj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911" y="4581194"/>
            <a:ext cx="3767248" cy="1855812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6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1" y="908586"/>
            <a:ext cx="2277497" cy="303666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27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41" y="765616"/>
            <a:ext cx="2046266" cy="288687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27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Imagen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1" y="4435666"/>
            <a:ext cx="2746821" cy="206011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27000" algn="tl" rotWithShape="0">
              <a:srgbClr val="000000">
                <a:alpha val="50000"/>
              </a:srgbClr>
            </a:outerShdw>
          </a:effec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73" y="49909"/>
            <a:ext cx="10515600" cy="481657"/>
          </a:xfrm>
        </p:spPr>
        <p:txBody>
          <a:bodyPr>
            <a:normAutofit fontScale="90000"/>
          </a:bodyPr>
          <a:lstStyle/>
          <a:p>
            <a:r>
              <a:rPr lang="es-CO" altLang="es-CO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GRAMY/ </a:t>
            </a:r>
            <a:r>
              <a:rPr lang="es-CO" altLang="es-CO" sz="3100" dirty="0" smtClean="0"/>
              <a:t>EVIDENCIA FOTOGRÁFICA</a:t>
            </a:r>
            <a:r>
              <a:rPr lang="es-CO" altLang="es-CO" dirty="0"/>
              <a:t/>
            </a:r>
            <a:br>
              <a:rPr lang="es-CO" altLang="es-CO" dirty="0"/>
            </a:b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406" y="3945248"/>
            <a:ext cx="3994119" cy="2255013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180" y="765616"/>
            <a:ext cx="2575142" cy="25751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99" y="1036821"/>
            <a:ext cx="2584747" cy="2780191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4" y="3945248"/>
            <a:ext cx="2810371" cy="2538400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7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15" y="2890792"/>
            <a:ext cx="2654288" cy="3553858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288" y="3798889"/>
            <a:ext cx="2760786" cy="2208629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210" y="1133387"/>
            <a:ext cx="3068806" cy="2455045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t="26336" b="12595"/>
          <a:stretch/>
        </p:blipFill>
        <p:spPr>
          <a:xfrm>
            <a:off x="183980" y="1235495"/>
            <a:ext cx="4914313" cy="2250831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10" y="3609534"/>
            <a:ext cx="4364760" cy="2660954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3" y="49909"/>
            <a:ext cx="10515600" cy="481657"/>
          </a:xfrm>
        </p:spPr>
        <p:txBody>
          <a:bodyPr>
            <a:normAutofit fontScale="90000"/>
          </a:bodyPr>
          <a:lstStyle/>
          <a:p>
            <a:r>
              <a:rPr lang="es-CO" altLang="es-CO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GRAMY/ </a:t>
            </a:r>
            <a:r>
              <a:rPr lang="es-CO" altLang="es-CO" sz="3100" dirty="0" smtClean="0"/>
              <a:t>EVIDENCIA FOTOGRÁFICA</a:t>
            </a:r>
            <a:r>
              <a:rPr lang="es-CO" altLang="es-CO" dirty="0"/>
              <a:t/>
            </a:r>
            <a:br>
              <a:rPr lang="es-CO" altLang="es-CO" dirty="0"/>
            </a:b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15" y="290737"/>
            <a:ext cx="2248664" cy="2568683"/>
          </a:xfrm>
          <a:prstGeom prst="rect">
            <a:avLst/>
          </a:prstGeom>
          <a:effectLst>
            <a:outerShdw blurRad="127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07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uadroTexto 4"/>
          <p:cNvSpPr txBox="1">
            <a:spLocks noChangeArrowheads="1"/>
          </p:cNvSpPr>
          <p:nvPr/>
        </p:nvSpPr>
        <p:spPr bwMode="auto">
          <a:xfrm>
            <a:off x="2709864" y="3695700"/>
            <a:ext cx="6772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>
                <a:solidFill>
                  <a:srgbClr val="595959"/>
                </a:solidFill>
                <a:latin typeface="Century Gothic" panose="020B0502020202020204" pitchFamily="34" charset="0"/>
              </a:rPr>
              <a:t>Formando líderes </a:t>
            </a:r>
            <a:r>
              <a:rPr lang="es-CO" altLang="es-CO">
                <a:solidFill>
                  <a:srgbClr val="595959"/>
                </a:solidFill>
                <a:latin typeface="Century Gothic" panose="020B0502020202020204" pitchFamily="34" charset="0"/>
              </a:rPr>
              <a:t>para la </a:t>
            </a:r>
            <a:r>
              <a:rPr lang="es-CO" altLang="es-CO" b="1">
                <a:solidFill>
                  <a:srgbClr val="595959"/>
                </a:solidFill>
                <a:latin typeface="Century Gothic" panose="020B0502020202020204" pitchFamily="34" charset="0"/>
              </a:rPr>
              <a:t>construcción</a:t>
            </a:r>
            <a:r>
              <a:rPr lang="es-CO" altLang="es-CO">
                <a:solidFill>
                  <a:srgbClr val="595959"/>
                </a:solidFill>
                <a:latin typeface="Century Gothic" panose="020B0502020202020204" pitchFamily="34" charset="0"/>
              </a:rPr>
              <a:t> de un nuevo </a:t>
            </a:r>
            <a:r>
              <a:rPr lang="es-CO" altLang="es-CO" b="1">
                <a:solidFill>
                  <a:srgbClr val="595959"/>
                </a:solidFill>
                <a:latin typeface="Century Gothic" panose="020B0502020202020204" pitchFamily="34" charset="0"/>
              </a:rPr>
              <a:t>país en paz</a:t>
            </a:r>
          </a:p>
        </p:txBody>
      </p:sp>
      <p:grpSp>
        <p:nvGrpSpPr>
          <p:cNvPr id="45060" name="Grupo 7"/>
          <p:cNvGrpSpPr>
            <a:grpSpLocks/>
          </p:cNvGrpSpPr>
          <p:nvPr/>
        </p:nvGrpSpPr>
        <p:grpSpPr bwMode="auto">
          <a:xfrm>
            <a:off x="3101975" y="3552827"/>
            <a:ext cx="5988051" cy="1527175"/>
            <a:chOff x="3355878" y="3552997"/>
            <a:chExt cx="5986966" cy="1527698"/>
          </a:xfrm>
        </p:grpSpPr>
        <p:pic>
          <p:nvPicPr>
            <p:cNvPr id="45061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878" y="3552997"/>
              <a:ext cx="462466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80378" y="4245495"/>
              <a:ext cx="462466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63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518</Words>
  <Application>Microsoft Office PowerPoint</Application>
  <PresentationFormat>Panorámica</PresentationFormat>
  <Paragraphs>88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GRUPO DE INVESTIGACIÓN GRAMY</vt:lpstr>
      <vt:lpstr>GRAMY/PROPÓSITOS</vt:lpstr>
      <vt:lpstr>GRAMY/VISIÓN</vt:lpstr>
      <vt:lpstr>GRAMY/LINEA DE INVESTIGACIÓN</vt:lpstr>
      <vt:lpstr>GRAMY/SEMILLEROS INVESTIGACIÓN</vt:lpstr>
      <vt:lpstr>GRAMY/ PRODUCCIÓN </vt:lpstr>
      <vt:lpstr>GRAMY/ EVIDENCIA FOTOGRÁFICA </vt:lpstr>
      <vt:lpstr>GRAMY/ EVIDENCIA FOTOGRÁFICA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INVESTIGACIÓN GRAMY</dc:title>
  <dc:creator>LUDY FLOREZ MONTAÑEZ</dc:creator>
  <cp:lastModifiedBy>LUDY FLOREZ MONTAÑEZ</cp:lastModifiedBy>
  <cp:revision>5</cp:revision>
  <dcterms:modified xsi:type="dcterms:W3CDTF">2020-10-20T20:31:55Z</dcterms:modified>
</cp:coreProperties>
</file>