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charts/chart41.xml" ContentType="application/vnd.openxmlformats-officedocument.drawingml.chart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0"/>
  </p:notesMasterIdLst>
  <p:sldIdLst>
    <p:sldId id="257" r:id="rId2"/>
    <p:sldId id="265" r:id="rId3"/>
    <p:sldId id="370" r:id="rId4"/>
    <p:sldId id="266" r:id="rId5"/>
    <p:sldId id="371" r:id="rId6"/>
    <p:sldId id="267" r:id="rId7"/>
    <p:sldId id="372" r:id="rId8"/>
    <p:sldId id="281" r:id="rId9"/>
    <p:sldId id="282" r:id="rId10"/>
    <p:sldId id="285" r:id="rId11"/>
    <p:sldId id="283" r:id="rId12"/>
    <p:sldId id="286" r:id="rId13"/>
    <p:sldId id="279" r:id="rId14"/>
    <p:sldId id="287" r:id="rId15"/>
    <p:sldId id="373" r:id="rId16"/>
    <p:sldId id="304" r:id="rId17"/>
    <p:sldId id="297" r:id="rId18"/>
    <p:sldId id="359" r:id="rId19"/>
    <p:sldId id="360" r:id="rId20"/>
    <p:sldId id="361" r:id="rId21"/>
    <p:sldId id="377" r:id="rId22"/>
    <p:sldId id="362" r:id="rId23"/>
    <p:sldId id="374" r:id="rId24"/>
    <p:sldId id="375" r:id="rId25"/>
    <p:sldId id="376" r:id="rId26"/>
    <p:sldId id="378" r:id="rId27"/>
    <p:sldId id="379" r:id="rId28"/>
    <p:sldId id="363" r:id="rId29"/>
    <p:sldId id="364" r:id="rId30"/>
    <p:sldId id="365" r:id="rId31"/>
    <p:sldId id="366" r:id="rId32"/>
    <p:sldId id="367" r:id="rId33"/>
    <p:sldId id="368" r:id="rId34"/>
    <p:sldId id="369" r:id="rId35"/>
    <p:sldId id="271" r:id="rId36"/>
    <p:sldId id="314" r:id="rId37"/>
    <p:sldId id="321" r:id="rId38"/>
    <p:sldId id="316" r:id="rId39"/>
    <p:sldId id="341" r:id="rId40"/>
    <p:sldId id="272" r:id="rId41"/>
    <p:sldId id="340" r:id="rId42"/>
    <p:sldId id="308" r:id="rId43"/>
    <p:sldId id="342" r:id="rId44"/>
    <p:sldId id="309" r:id="rId45"/>
    <p:sldId id="343" r:id="rId46"/>
    <p:sldId id="310" r:id="rId47"/>
    <p:sldId id="344" r:id="rId48"/>
    <p:sldId id="311" r:id="rId49"/>
    <p:sldId id="345" r:id="rId50"/>
    <p:sldId id="312" r:id="rId51"/>
    <p:sldId id="313" r:id="rId52"/>
    <p:sldId id="317" r:id="rId53"/>
    <p:sldId id="318" r:id="rId54"/>
    <p:sldId id="319" r:id="rId55"/>
    <p:sldId id="320" r:id="rId56"/>
    <p:sldId id="322" r:id="rId57"/>
    <p:sldId id="323" r:id="rId58"/>
    <p:sldId id="324" r:id="rId59"/>
    <p:sldId id="325" r:id="rId60"/>
    <p:sldId id="326" r:id="rId61"/>
    <p:sldId id="328" r:id="rId62"/>
    <p:sldId id="327" r:id="rId63"/>
    <p:sldId id="329" r:id="rId64"/>
    <p:sldId id="330" r:id="rId65"/>
    <p:sldId id="331" r:id="rId66"/>
    <p:sldId id="332" r:id="rId67"/>
    <p:sldId id="333" r:id="rId68"/>
    <p:sldId id="352" r:id="rId69"/>
    <p:sldId id="353" r:id="rId70"/>
    <p:sldId id="354" r:id="rId71"/>
    <p:sldId id="355" r:id="rId72"/>
    <p:sldId id="334" r:id="rId73"/>
    <p:sldId id="335" r:id="rId74"/>
    <p:sldId id="336" r:id="rId75"/>
    <p:sldId id="337" r:id="rId76"/>
    <p:sldId id="338" r:id="rId77"/>
    <p:sldId id="339" r:id="rId78"/>
    <p:sldId id="346" r:id="rId79"/>
    <p:sldId id="347" r:id="rId80"/>
    <p:sldId id="348" r:id="rId81"/>
    <p:sldId id="349" r:id="rId82"/>
    <p:sldId id="350" r:id="rId83"/>
    <p:sldId id="351" r:id="rId84"/>
    <p:sldId id="356" r:id="rId85"/>
    <p:sldId id="381" r:id="rId86"/>
    <p:sldId id="357" r:id="rId87"/>
    <p:sldId id="358" r:id="rId88"/>
    <p:sldId id="380" r:id="rId89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0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1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5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6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7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8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0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1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2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3.xlsx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.xlsx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6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7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s-CO" sz="2000"/>
              <a:t>MASACRES 1958-2012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7.4260765508622657E-3"/>
                  <c:y val="-5.6690129668132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847787065733494E-2"/>
                  <c:y val="-4.72417747234434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421710514871298E-2"/>
                  <c:y val="-3.7793419778754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5273863616595763E-2"/>
                  <c:y val="-5.9839581316361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Hoja1!$C$6:$C$9</c:f>
              <c:strCache>
                <c:ptCount val="4"/>
                <c:pt idx="0">
                  <c:v>PARAMILITARES</c:v>
                </c:pt>
                <c:pt idx="1">
                  <c:v>GUERRILLAS</c:v>
                </c:pt>
                <c:pt idx="2">
                  <c:v>FUERZA PUBLICA</c:v>
                </c:pt>
                <c:pt idx="3">
                  <c:v>DESCONOCIDOS</c:v>
                </c:pt>
              </c:strCache>
            </c:strRef>
          </c:cat>
          <c:val>
            <c:numRef>
              <c:f>Hoja1!$D$6:$D$9</c:f>
              <c:numCache>
                <c:formatCode>General</c:formatCode>
                <c:ptCount val="4"/>
                <c:pt idx="0">
                  <c:v>1166</c:v>
                </c:pt>
                <c:pt idx="1">
                  <c:v>343</c:v>
                </c:pt>
                <c:pt idx="2">
                  <c:v>295</c:v>
                </c:pt>
                <c:pt idx="3">
                  <c:v>158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4055680"/>
        <c:axId val="38696832"/>
        <c:axId val="0"/>
      </c:bar3DChart>
      <c:catAx>
        <c:axId val="340556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38696832"/>
        <c:crosses val="autoZero"/>
        <c:auto val="1"/>
        <c:lblAlgn val="ctr"/>
        <c:lblOffset val="100"/>
        <c:noMultiLvlLbl val="0"/>
      </c:catAx>
      <c:valAx>
        <c:axId val="386968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40556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 sz="1400">
                <a:latin typeface="Arial" panose="020B0604020202020204" pitchFamily="34" charset="0"/>
                <a:cs typeface="Arial" panose="020B0604020202020204" pitchFamily="34" charset="0"/>
              </a:rPr>
              <a:t>MUERTES CIVILES-VS-COMBATEINTES </a:t>
            </a:r>
          </a:p>
          <a:p>
            <a:pPr>
              <a:defRPr/>
            </a:pPr>
            <a:r>
              <a:rPr lang="es-CO" sz="1400">
                <a:latin typeface="Arial" panose="020B0604020202020204" pitchFamily="34" charset="0"/>
                <a:cs typeface="Arial" panose="020B0604020202020204" pitchFamily="34" charset="0"/>
              </a:rPr>
              <a:t>CATATUMBO 1998-2011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1.8701869377014225E-2"/>
                  <c:y val="-7.90530385339706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922991003222758E-2"/>
                  <c:y val="-3.59331993336230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'CIVILES-COMBAT'!$E$39:$F$39</c:f>
              <c:strCache>
                <c:ptCount val="2"/>
                <c:pt idx="0">
                  <c:v>COMBATIENTES MUERTOS</c:v>
                </c:pt>
                <c:pt idx="1">
                  <c:v>CIVILES MUERTOS</c:v>
                </c:pt>
              </c:strCache>
            </c:strRef>
          </c:cat>
          <c:val>
            <c:numRef>
              <c:f>'CIVILES-COMBAT'!$E$40:$F$40</c:f>
              <c:numCache>
                <c:formatCode>General</c:formatCode>
                <c:ptCount val="2"/>
                <c:pt idx="0">
                  <c:v>514</c:v>
                </c:pt>
                <c:pt idx="1">
                  <c:v>1915</c:v>
                </c:pt>
              </c:numCache>
            </c:numRef>
          </c:val>
        </c:ser>
        <c:ser>
          <c:idx val="1"/>
          <c:order val="1"/>
          <c:invertIfNegative val="0"/>
          <c:dLbls>
            <c:dLbl>
              <c:idx val="0"/>
              <c:layout>
                <c:manualLayout>
                  <c:x val="2.6182617127819913E-2"/>
                  <c:y val="-8.9832998334057654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/>
                      <a:t>21%</a:t>
                    </a:r>
                    <a:endParaRPr lang="en-US" b="1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0495047317938406E-2"/>
                  <c:y val="-6.82730787338838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'CIVILES-COMBAT'!$E$39:$F$39</c:f>
              <c:strCache>
                <c:ptCount val="2"/>
                <c:pt idx="0">
                  <c:v>COMBATIENTES MUERTOS</c:v>
                </c:pt>
                <c:pt idx="1">
                  <c:v>CIVILES MUERTOS</c:v>
                </c:pt>
              </c:strCache>
            </c:strRef>
          </c:cat>
          <c:val>
            <c:numRef>
              <c:f>'CIVILES-COMBAT'!$E$41:$F$41</c:f>
              <c:numCache>
                <c:formatCode>0%</c:formatCode>
                <c:ptCount val="2"/>
                <c:pt idx="0">
                  <c:v>0.21160971593248251</c:v>
                </c:pt>
                <c:pt idx="1">
                  <c:v>0.78839028406751754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9861248"/>
        <c:axId val="119862784"/>
        <c:axId val="0"/>
      </c:bar3DChart>
      <c:catAx>
        <c:axId val="119861248"/>
        <c:scaling>
          <c:orientation val="minMax"/>
        </c:scaling>
        <c:delete val="0"/>
        <c:axPos val="b"/>
        <c:majorTickMark val="none"/>
        <c:minorTickMark val="none"/>
        <c:tickLblPos val="nextTo"/>
        <c:crossAx val="119862784"/>
        <c:crosses val="autoZero"/>
        <c:auto val="1"/>
        <c:lblAlgn val="ctr"/>
        <c:lblOffset val="100"/>
        <c:noMultiLvlLbl val="0"/>
      </c:catAx>
      <c:valAx>
        <c:axId val="119862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98612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 sz="1400">
                <a:latin typeface="Arial" panose="020B0604020202020204" pitchFamily="34" charset="0"/>
                <a:cs typeface="Arial" panose="020B0604020202020204" pitchFamily="34" charset="0"/>
              </a:rPr>
              <a:t>MUERTES</a:t>
            </a:r>
            <a:r>
              <a:rPr lang="es-CO" sz="1400" baseline="0">
                <a:latin typeface="Arial" panose="020B0604020202020204" pitchFamily="34" charset="0"/>
                <a:cs typeface="Arial" panose="020B0604020202020204" pitchFamily="34" charset="0"/>
              </a:rPr>
              <a:t> CIVILES -VS-COMBATIENTES</a:t>
            </a:r>
          </a:p>
          <a:p>
            <a:pPr>
              <a:defRPr/>
            </a:pPr>
            <a:r>
              <a:rPr lang="es-CO" sz="1400" baseline="0">
                <a:latin typeface="Arial" panose="020B0604020202020204" pitchFamily="34" charset="0"/>
                <a:cs typeface="Arial" panose="020B0604020202020204" pitchFamily="34" charset="0"/>
              </a:rPr>
              <a:t>CATATUMBO 1998-2011</a:t>
            </a:r>
            <a:endParaRPr lang="es-CO" sz="140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33365733449985419"/>
          <c:y val="2.393884151086672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'CIVILES-COMBAT'!$C$39</c:f>
              <c:strCache>
                <c:ptCount val="1"/>
                <c:pt idx="0">
                  <c:v>COMBATIENTES MUERTOS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'CIVILES-COMBAT'!$B$40:$B$53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'CIVILES-COMBAT'!$C$40:$C$53</c:f>
              <c:numCache>
                <c:formatCode>General</c:formatCode>
                <c:ptCount val="14"/>
                <c:pt idx="0">
                  <c:v>35</c:v>
                </c:pt>
                <c:pt idx="1">
                  <c:v>17</c:v>
                </c:pt>
                <c:pt idx="2">
                  <c:v>39</c:v>
                </c:pt>
                <c:pt idx="3">
                  <c:v>46</c:v>
                </c:pt>
                <c:pt idx="4">
                  <c:v>89</c:v>
                </c:pt>
                <c:pt idx="5">
                  <c:v>53</c:v>
                </c:pt>
                <c:pt idx="6">
                  <c:v>22</c:v>
                </c:pt>
                <c:pt idx="7">
                  <c:v>38</c:v>
                </c:pt>
                <c:pt idx="8">
                  <c:v>50</c:v>
                </c:pt>
                <c:pt idx="9">
                  <c:v>30</c:v>
                </c:pt>
                <c:pt idx="10">
                  <c:v>32</c:v>
                </c:pt>
                <c:pt idx="11">
                  <c:v>12</c:v>
                </c:pt>
                <c:pt idx="12">
                  <c:v>24</c:v>
                </c:pt>
                <c:pt idx="13">
                  <c:v>27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'CIVILES-COMBAT'!$D$39</c:f>
              <c:strCache>
                <c:ptCount val="1"/>
                <c:pt idx="0">
                  <c:v>CIVILES MUERTOS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'CIVILES-COMBAT'!$B$40:$B$53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'CIVILES-COMBAT'!$D$40:$D$53</c:f>
              <c:numCache>
                <c:formatCode>General</c:formatCode>
                <c:ptCount val="14"/>
                <c:pt idx="0">
                  <c:v>39</c:v>
                </c:pt>
                <c:pt idx="1">
                  <c:v>164</c:v>
                </c:pt>
                <c:pt idx="2">
                  <c:v>309</c:v>
                </c:pt>
                <c:pt idx="3">
                  <c:v>384</c:v>
                </c:pt>
                <c:pt idx="4">
                  <c:v>353</c:v>
                </c:pt>
                <c:pt idx="5">
                  <c:v>203</c:v>
                </c:pt>
                <c:pt idx="6">
                  <c:v>96</c:v>
                </c:pt>
                <c:pt idx="7">
                  <c:v>10</c:v>
                </c:pt>
                <c:pt idx="8">
                  <c:v>7</c:v>
                </c:pt>
                <c:pt idx="9">
                  <c:v>20</c:v>
                </c:pt>
                <c:pt idx="10">
                  <c:v>19</c:v>
                </c:pt>
                <c:pt idx="11">
                  <c:v>50</c:v>
                </c:pt>
                <c:pt idx="12">
                  <c:v>102</c:v>
                </c:pt>
                <c:pt idx="13">
                  <c:v>159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0163712"/>
        <c:axId val="120165504"/>
      </c:lineChart>
      <c:catAx>
        <c:axId val="12016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s-CO"/>
          </a:p>
        </c:txPr>
        <c:crossAx val="120165504"/>
        <c:crosses val="autoZero"/>
        <c:auto val="1"/>
        <c:lblAlgn val="ctr"/>
        <c:lblOffset val="100"/>
        <c:noMultiLvlLbl val="0"/>
      </c:catAx>
      <c:valAx>
        <c:axId val="120165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016371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 sz="1400"/>
              <a:t>CONFLICTO</a:t>
            </a:r>
            <a:r>
              <a:rPr lang="es-CO" sz="1400" baseline="0"/>
              <a:t> -CATATUMBO</a:t>
            </a:r>
          </a:p>
          <a:p>
            <a:pPr>
              <a:defRPr/>
            </a:pPr>
            <a:r>
              <a:rPr lang="es-CO" sz="1400" baseline="0"/>
              <a:t>1998-2011</a:t>
            </a:r>
            <a:endParaRPr lang="es-CO" sz="140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1.0374664252991498E-2"/>
                  <c:y val="-1.1490384267402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207549923646765E-2"/>
                  <c:y val="-4.2131408980474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561996379487247E-2"/>
                  <c:y val="-6.12820494261443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'PROPENSION AL DIH'!$C$25:$C$27</c:f>
              <c:strCache>
                <c:ptCount val="3"/>
                <c:pt idx="0">
                  <c:v>ACCIONES BÉLICOS</c:v>
                </c:pt>
                <c:pt idx="1">
                  <c:v>ACCIONES DIH</c:v>
                </c:pt>
                <c:pt idx="2">
                  <c:v>ACCIONES TOTALES</c:v>
                </c:pt>
              </c:strCache>
            </c:strRef>
          </c:cat>
          <c:val>
            <c:numRef>
              <c:f>'PROPENSION AL DIH'!$D$25:$D$27</c:f>
              <c:numCache>
                <c:formatCode>General</c:formatCode>
                <c:ptCount val="3"/>
                <c:pt idx="0">
                  <c:v>221</c:v>
                </c:pt>
                <c:pt idx="1">
                  <c:v>486</c:v>
                </c:pt>
                <c:pt idx="2">
                  <c:v>707</c:v>
                </c:pt>
              </c:numCache>
            </c:numRef>
          </c:val>
        </c:ser>
        <c:ser>
          <c:idx val="1"/>
          <c:order val="1"/>
          <c:invertIfNegative val="0"/>
          <c:dLbls>
            <c:dLbl>
              <c:idx val="0"/>
              <c:layout>
                <c:manualLayout>
                  <c:x val="3.6311324885470272E-2"/>
                  <c:y val="-1.53205123565360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04043559430216E-2"/>
                  <c:y val="-1.53205123565360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6311324885470245E-2"/>
                  <c:y val="-6.12820494261442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'PROPENSION AL DIH'!$C$25:$C$27</c:f>
              <c:strCache>
                <c:ptCount val="3"/>
                <c:pt idx="0">
                  <c:v>ACCIONES BÉLICOS</c:v>
                </c:pt>
                <c:pt idx="1">
                  <c:v>ACCIONES DIH</c:v>
                </c:pt>
                <c:pt idx="2">
                  <c:v>ACCIONES TOTALES</c:v>
                </c:pt>
              </c:strCache>
            </c:strRef>
          </c:cat>
          <c:val>
            <c:numRef>
              <c:f>'PROPENSION AL DIH'!$E$25:$E$27</c:f>
              <c:numCache>
                <c:formatCode>0%</c:formatCode>
                <c:ptCount val="3"/>
                <c:pt idx="0">
                  <c:v>0.31258840169731261</c:v>
                </c:pt>
                <c:pt idx="1">
                  <c:v>0.68741159830268739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0582144"/>
        <c:axId val="120583680"/>
        <c:axId val="0"/>
      </c:bar3DChart>
      <c:catAx>
        <c:axId val="12058214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20583680"/>
        <c:crosses val="autoZero"/>
        <c:auto val="1"/>
        <c:lblAlgn val="ctr"/>
        <c:lblOffset val="100"/>
        <c:noMultiLvlLbl val="0"/>
      </c:catAx>
      <c:valAx>
        <c:axId val="120583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05821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s-CO" sz="2000"/>
              <a:t>ACCIONES</a:t>
            </a:r>
            <a:r>
              <a:rPr lang="es-CO" sz="2000" baseline="0"/>
              <a:t> FARC</a:t>
            </a:r>
            <a:endParaRPr lang="es-CO" sz="200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FARC!$C$58</c:f>
              <c:strCache>
                <c:ptCount val="1"/>
                <c:pt idx="0">
                  <c:v>ACTOS BÉLICOS</c:v>
                </c:pt>
              </c:strCache>
            </c:strRef>
          </c:tx>
          <c:cat>
            <c:numRef>
              <c:f>FARC!$B$59:$B$72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FARC!$C$59:$C$72</c:f>
              <c:numCache>
                <c:formatCode>General</c:formatCode>
                <c:ptCount val="14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7</c:v>
                </c:pt>
                <c:pt idx="6">
                  <c:v>3</c:v>
                </c:pt>
                <c:pt idx="7">
                  <c:v>13</c:v>
                </c:pt>
                <c:pt idx="8">
                  <c:v>6</c:v>
                </c:pt>
                <c:pt idx="9">
                  <c:v>1</c:v>
                </c:pt>
                <c:pt idx="10">
                  <c:v>4</c:v>
                </c:pt>
                <c:pt idx="11">
                  <c:v>2</c:v>
                </c:pt>
                <c:pt idx="12">
                  <c:v>5</c:v>
                </c:pt>
                <c:pt idx="13">
                  <c:v>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FARC!$D$58</c:f>
              <c:strCache>
                <c:ptCount val="1"/>
                <c:pt idx="0">
                  <c:v>ACTOS DEGRADANTES  (DIH)</c:v>
                </c:pt>
              </c:strCache>
            </c:strRef>
          </c:tx>
          <c:cat>
            <c:numRef>
              <c:f>FARC!$B$59:$B$72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FARC!$D$59:$D$72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5</c:v>
                </c:pt>
                <c:pt idx="3">
                  <c:v>5</c:v>
                </c:pt>
                <c:pt idx="4">
                  <c:v>6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4</c:v>
                </c:pt>
                <c:pt idx="9">
                  <c:v>1</c:v>
                </c:pt>
                <c:pt idx="10">
                  <c:v>1</c:v>
                </c:pt>
                <c:pt idx="11">
                  <c:v>3</c:v>
                </c:pt>
                <c:pt idx="12">
                  <c:v>7</c:v>
                </c:pt>
                <c:pt idx="13">
                  <c:v>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8966656"/>
        <c:axId val="128968192"/>
      </c:lineChart>
      <c:catAx>
        <c:axId val="128966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es-CO"/>
          </a:p>
        </c:txPr>
        <c:crossAx val="128968192"/>
        <c:crosses val="autoZero"/>
        <c:auto val="1"/>
        <c:lblAlgn val="ctr"/>
        <c:lblOffset val="100"/>
        <c:noMultiLvlLbl val="0"/>
      </c:catAx>
      <c:valAx>
        <c:axId val="1289681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896665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400" b="1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s-CO" sz="1200"/>
              <a:t>ACTOS DE GUERRA-CATATUMBO</a:t>
            </a:r>
          </a:p>
          <a:p>
            <a:pPr>
              <a:defRPr sz="1200"/>
            </a:pPr>
            <a:r>
              <a:rPr lang="es-CO" sz="1200"/>
              <a:t>1998-2011</a:t>
            </a:r>
          </a:p>
          <a:p>
            <a:pPr>
              <a:defRPr sz="1200"/>
            </a:pPr>
            <a:r>
              <a:rPr lang="es-CO" sz="1200"/>
              <a:t>ACTOR : FARC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1.4252064024311553E-2"/>
                  <c:y val="-4.64129716581198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067144054700993E-2"/>
                  <c:y val="-4.64129716581198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596588033428383E-2"/>
                  <c:y val="-4.3318773547578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FARC!$B$25:$D$25</c:f>
              <c:strCache>
                <c:ptCount val="3"/>
                <c:pt idx="0">
                  <c:v>TOTALES</c:v>
                </c:pt>
                <c:pt idx="1">
                  <c:v>ACTOS BÉLICOS</c:v>
                </c:pt>
                <c:pt idx="2">
                  <c:v>ACTOS DEGRADANTES (DIH)</c:v>
                </c:pt>
              </c:strCache>
            </c:strRef>
          </c:cat>
          <c:val>
            <c:numRef>
              <c:f>FARC!$B$26:$D$26</c:f>
              <c:numCache>
                <c:formatCode>General</c:formatCode>
                <c:ptCount val="3"/>
                <c:pt idx="0">
                  <c:v>98</c:v>
                </c:pt>
                <c:pt idx="1">
                  <c:v>53</c:v>
                </c:pt>
                <c:pt idx="2">
                  <c:v>45</c:v>
                </c:pt>
              </c:numCache>
            </c:numRef>
          </c:val>
        </c:ser>
        <c:ser>
          <c:idx val="1"/>
          <c:order val="1"/>
          <c:invertIfNegative val="0"/>
          <c:dLbls>
            <c:dLbl>
              <c:idx val="0"/>
              <c:layout>
                <c:manualLayout>
                  <c:x val="2.672262004558416E-2"/>
                  <c:y val="-3.71303773264958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877754323593674E-2"/>
                  <c:y val="-3.867284726648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994407467632665E-2"/>
                  <c:y val="-4.1757787146457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FARC!$B$25:$D$25</c:f>
              <c:strCache>
                <c:ptCount val="3"/>
                <c:pt idx="0">
                  <c:v>TOTALES</c:v>
                </c:pt>
                <c:pt idx="1">
                  <c:v>ACTOS BÉLICOS</c:v>
                </c:pt>
                <c:pt idx="2">
                  <c:v>ACTOS DEGRADANTES (DIH)</c:v>
                </c:pt>
              </c:strCache>
            </c:strRef>
          </c:cat>
          <c:val>
            <c:numRef>
              <c:f>FARC!$B$27:$D$27</c:f>
              <c:numCache>
                <c:formatCode>0%</c:formatCode>
                <c:ptCount val="3"/>
                <c:pt idx="0">
                  <c:v>1</c:v>
                </c:pt>
                <c:pt idx="1">
                  <c:v>0.54081632653061229</c:v>
                </c:pt>
                <c:pt idx="2">
                  <c:v>0.45918367346938777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1729408"/>
        <c:axId val="121730944"/>
        <c:axId val="0"/>
      </c:bar3DChart>
      <c:catAx>
        <c:axId val="12172940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s-CO"/>
          </a:p>
        </c:txPr>
        <c:crossAx val="121730944"/>
        <c:crosses val="autoZero"/>
        <c:auto val="1"/>
        <c:lblAlgn val="ctr"/>
        <c:lblOffset val="100"/>
        <c:noMultiLvlLbl val="0"/>
      </c:catAx>
      <c:valAx>
        <c:axId val="1217309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17294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es-CO" sz="1800"/>
              <a:t>ACCIONES</a:t>
            </a:r>
            <a:r>
              <a:rPr lang="es-CO" sz="1800" baseline="0"/>
              <a:t> DE GUERRA ELN</a:t>
            </a:r>
          </a:p>
          <a:p>
            <a:pPr>
              <a:defRPr sz="1800"/>
            </a:pPr>
            <a:r>
              <a:rPr lang="es-CO" sz="1800" baseline="0"/>
              <a:t>CATATUMBO 1998-2011</a:t>
            </a:r>
            <a:endParaRPr lang="es-CO" sz="180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ELN!$C$56</c:f>
              <c:strCache>
                <c:ptCount val="1"/>
                <c:pt idx="0">
                  <c:v>ACTOS BÉLICOS</c:v>
                </c:pt>
              </c:strCache>
            </c:strRef>
          </c:tx>
          <c:cat>
            <c:numRef>
              <c:f>ELN!$B$57:$B$70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ELN!$C$57:$C$70</c:f>
              <c:numCache>
                <c:formatCode>General</c:formatCode>
                <c:ptCount val="14"/>
                <c:pt idx="0">
                  <c:v>6</c:v>
                </c:pt>
                <c:pt idx="1">
                  <c:v>3</c:v>
                </c:pt>
                <c:pt idx="2">
                  <c:v>0</c:v>
                </c:pt>
                <c:pt idx="3">
                  <c:v>5</c:v>
                </c:pt>
                <c:pt idx="4">
                  <c:v>9</c:v>
                </c:pt>
                <c:pt idx="5">
                  <c:v>2</c:v>
                </c:pt>
                <c:pt idx="6">
                  <c:v>3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  <c:pt idx="10">
                  <c:v>2</c:v>
                </c:pt>
                <c:pt idx="11">
                  <c:v>2</c:v>
                </c:pt>
                <c:pt idx="12">
                  <c:v>3</c:v>
                </c:pt>
                <c:pt idx="13">
                  <c:v>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ELN!$D$56</c:f>
              <c:strCache>
                <c:ptCount val="1"/>
                <c:pt idx="0">
                  <c:v>ACTOS DEGRADANTES  (DIH)</c:v>
                </c:pt>
              </c:strCache>
            </c:strRef>
          </c:tx>
          <c:cat>
            <c:numRef>
              <c:f>ELN!$B$57:$B$70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ELN!$D$57:$D$70</c:f>
              <c:numCache>
                <c:formatCode>General</c:formatCode>
                <c:ptCount val="14"/>
                <c:pt idx="0">
                  <c:v>3</c:v>
                </c:pt>
                <c:pt idx="1">
                  <c:v>3</c:v>
                </c:pt>
                <c:pt idx="2">
                  <c:v>4</c:v>
                </c:pt>
                <c:pt idx="3">
                  <c:v>8</c:v>
                </c:pt>
                <c:pt idx="4">
                  <c:v>5</c:v>
                </c:pt>
                <c:pt idx="5">
                  <c:v>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1</c:v>
                </c:pt>
                <c:pt idx="12">
                  <c:v>2</c:v>
                </c:pt>
                <c:pt idx="13">
                  <c:v>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2028416"/>
        <c:axId val="122029952"/>
      </c:lineChart>
      <c:catAx>
        <c:axId val="12202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22029952"/>
        <c:crosses val="autoZero"/>
        <c:auto val="1"/>
        <c:lblAlgn val="ctr"/>
        <c:lblOffset val="100"/>
        <c:noMultiLvlLbl val="0"/>
      </c:catAx>
      <c:valAx>
        <c:axId val="1220299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202841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600" b="1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s-CO" sz="1400"/>
              <a:t>ACTOS</a:t>
            </a:r>
            <a:r>
              <a:rPr lang="es-CO" sz="1400" baseline="0"/>
              <a:t> DE GUERRA-CATATUMBO </a:t>
            </a:r>
          </a:p>
          <a:p>
            <a:pPr>
              <a:defRPr sz="1400"/>
            </a:pPr>
            <a:r>
              <a:rPr lang="es-CO" sz="1400" baseline="0"/>
              <a:t>1998-2011</a:t>
            </a:r>
          </a:p>
          <a:p>
            <a:pPr>
              <a:defRPr sz="1400"/>
            </a:pPr>
            <a:r>
              <a:rPr lang="es-CO" sz="1400" baseline="0"/>
              <a:t>ACTOR: ELN</a:t>
            </a:r>
            <a:endParaRPr lang="es-CO" sz="140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1.7608106146179765E-2"/>
                  <c:y val="-3.2073310423825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638993616516841E-2"/>
                  <c:y val="-4.58190148911798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185324822022543E-2"/>
                  <c:y val="-2.7491408934707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ELN!$B$23:$D$23</c:f>
              <c:strCache>
                <c:ptCount val="3"/>
                <c:pt idx="0">
                  <c:v>TOTALES</c:v>
                </c:pt>
                <c:pt idx="1">
                  <c:v>ACTOS BÉLICOS</c:v>
                </c:pt>
                <c:pt idx="2">
                  <c:v>ACTOS DEGRADANTES (DIH)</c:v>
                </c:pt>
              </c:strCache>
            </c:strRef>
          </c:cat>
          <c:val>
            <c:numRef>
              <c:f>ELN!$B$24:$D$24</c:f>
              <c:numCache>
                <c:formatCode>General</c:formatCode>
                <c:ptCount val="3"/>
                <c:pt idx="0">
                  <c:v>74</c:v>
                </c:pt>
                <c:pt idx="1">
                  <c:v>39</c:v>
                </c:pt>
                <c:pt idx="2">
                  <c:v>35</c:v>
                </c:pt>
              </c:numCache>
            </c:numRef>
          </c:val>
        </c:ser>
        <c:ser>
          <c:idx val="1"/>
          <c:order val="1"/>
          <c:invertIfNegative val="0"/>
          <c:dLbls>
            <c:dLbl>
              <c:idx val="0"/>
              <c:layout>
                <c:manualLayout>
                  <c:x val="6.0370649644044906E-2"/>
                  <c:y val="-5.04009163802979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154437351685377E-2"/>
                  <c:y val="-4.12371134020619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7793430968202308E-2"/>
                  <c:y val="-4.58190148911798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ELN!$B$23:$D$23</c:f>
              <c:strCache>
                <c:ptCount val="3"/>
                <c:pt idx="0">
                  <c:v>TOTALES</c:v>
                </c:pt>
                <c:pt idx="1">
                  <c:v>ACTOS BÉLICOS</c:v>
                </c:pt>
                <c:pt idx="2">
                  <c:v>ACTOS DEGRADANTES (DIH)</c:v>
                </c:pt>
              </c:strCache>
            </c:strRef>
          </c:cat>
          <c:val>
            <c:numRef>
              <c:f>ELN!$B$25:$D$25</c:f>
              <c:numCache>
                <c:formatCode>0%</c:formatCode>
                <c:ptCount val="3"/>
                <c:pt idx="0">
                  <c:v>1</c:v>
                </c:pt>
                <c:pt idx="1">
                  <c:v>0.52702702702702697</c:v>
                </c:pt>
                <c:pt idx="2">
                  <c:v>0.47297297297297297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2340096"/>
        <c:axId val="122341632"/>
        <c:axId val="0"/>
      </c:bar3DChart>
      <c:catAx>
        <c:axId val="12234009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22341632"/>
        <c:crosses val="autoZero"/>
        <c:auto val="1"/>
        <c:lblAlgn val="ctr"/>
        <c:lblOffset val="100"/>
        <c:noMultiLvlLbl val="0"/>
      </c:catAx>
      <c:valAx>
        <c:axId val="1223416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2340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s-CO" sz="2000" dirty="0"/>
              <a:t>ACCIONES</a:t>
            </a:r>
            <a:r>
              <a:rPr lang="es-CO" sz="2000" baseline="0" dirty="0"/>
              <a:t> </a:t>
            </a:r>
            <a:r>
              <a:rPr lang="es-CO" sz="2000" baseline="0" dirty="0" smtClean="0"/>
              <a:t>EPL</a:t>
            </a:r>
            <a:endParaRPr lang="es-CO" sz="2000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EPL!$C$56</c:f>
              <c:strCache>
                <c:ptCount val="1"/>
                <c:pt idx="0">
                  <c:v>ACTOS BÉLICOS</c:v>
                </c:pt>
              </c:strCache>
            </c:strRef>
          </c:tx>
          <c:cat>
            <c:numRef>
              <c:f>EPL!$B$57:$B$70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EPL!$C$57:$C$70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0</c:v>
                </c:pt>
                <c:pt idx="13">
                  <c:v>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EPL!$D$56</c:f>
              <c:strCache>
                <c:ptCount val="1"/>
                <c:pt idx="0">
                  <c:v>ACTOS DEGRADANTES  (DIH)</c:v>
                </c:pt>
              </c:strCache>
            </c:strRef>
          </c:tx>
          <c:cat>
            <c:numRef>
              <c:f>EPL!$B$57:$B$70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EPL!$D$57:$D$70</c:f>
              <c:numCache>
                <c:formatCode>General</c:formatCode>
                <c:ptCount val="14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2</c:v>
                </c:pt>
                <c:pt idx="13">
                  <c:v>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2639104"/>
        <c:axId val="122640640"/>
      </c:lineChart>
      <c:catAx>
        <c:axId val="122639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es-CO"/>
          </a:p>
        </c:txPr>
        <c:crossAx val="122640640"/>
        <c:crosses val="autoZero"/>
        <c:auto val="1"/>
        <c:lblAlgn val="ctr"/>
        <c:lblOffset val="100"/>
        <c:noMultiLvlLbl val="0"/>
      </c:catAx>
      <c:valAx>
        <c:axId val="1226406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2639104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600" b="1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s-CO" sz="1200"/>
              <a:t>ACTOS DE GUERRA-CATATUMBO</a:t>
            </a:r>
          </a:p>
          <a:p>
            <a:pPr>
              <a:defRPr sz="1200"/>
            </a:pPr>
            <a:r>
              <a:rPr lang="es-CO" sz="1200"/>
              <a:t>1998-2011</a:t>
            </a:r>
          </a:p>
          <a:p>
            <a:pPr>
              <a:defRPr sz="1200"/>
            </a:pPr>
            <a:r>
              <a:rPr lang="es-CO" sz="1200"/>
              <a:t>ACTOR: EPL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2.7665771341310659E-2"/>
                  <c:y val="-6.49781603213678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9201118176411774E-2"/>
                  <c:y val="-4.02245754370372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02021779715108E-2"/>
                  <c:y val="-4.3318773547578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EPL!$B$24:$D$24</c:f>
              <c:strCache>
                <c:ptCount val="3"/>
                <c:pt idx="0">
                  <c:v>TOTALES</c:v>
                </c:pt>
                <c:pt idx="1">
                  <c:v>ACTOS BÉLICOS</c:v>
                </c:pt>
                <c:pt idx="2">
                  <c:v>ACTOS DEGRADANTES (DIH)</c:v>
                </c:pt>
              </c:strCache>
            </c:strRef>
          </c:cat>
          <c:val>
            <c:numRef>
              <c:f>EPL!$B$25:$D$25</c:f>
              <c:numCache>
                <c:formatCode>General</c:formatCode>
                <c:ptCount val="3"/>
                <c:pt idx="0">
                  <c:v>21</c:v>
                </c:pt>
                <c:pt idx="1">
                  <c:v>7</c:v>
                </c:pt>
                <c:pt idx="2">
                  <c:v>14</c:v>
                </c:pt>
              </c:numCache>
            </c:numRef>
          </c:val>
        </c:ser>
        <c:ser>
          <c:idx val="1"/>
          <c:order val="1"/>
          <c:invertIfNegative val="0"/>
          <c:dLbls>
            <c:dLbl>
              <c:idx val="0"/>
              <c:layout>
                <c:manualLayout>
                  <c:x val="1.9444444444444445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88888888888889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444444444444342E-2"/>
                  <c:y val="-2.3148148148148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EPL!$B$24:$D$24</c:f>
              <c:strCache>
                <c:ptCount val="3"/>
                <c:pt idx="0">
                  <c:v>TOTALES</c:v>
                </c:pt>
                <c:pt idx="1">
                  <c:v>ACTOS BÉLICOS</c:v>
                </c:pt>
                <c:pt idx="2">
                  <c:v>ACTOS DEGRADANTES (DIH)</c:v>
                </c:pt>
              </c:strCache>
            </c:strRef>
          </c:cat>
          <c:val>
            <c:numRef>
              <c:f>EPL!$B$26:$D$26</c:f>
              <c:numCache>
                <c:formatCode>0%</c:formatCode>
                <c:ptCount val="3"/>
                <c:pt idx="0">
                  <c:v>1</c:v>
                </c:pt>
                <c:pt idx="1">
                  <c:v>0.33333333333333331</c:v>
                </c:pt>
                <c:pt idx="2">
                  <c:v>0.66666666666666663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3495552"/>
        <c:axId val="123497088"/>
        <c:axId val="0"/>
      </c:bar3DChart>
      <c:catAx>
        <c:axId val="12349555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s-CO"/>
          </a:p>
        </c:txPr>
        <c:crossAx val="123497088"/>
        <c:crosses val="autoZero"/>
        <c:auto val="1"/>
        <c:lblAlgn val="ctr"/>
        <c:lblOffset val="100"/>
        <c:noMultiLvlLbl val="0"/>
      </c:catAx>
      <c:valAx>
        <c:axId val="1234970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34955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s-CO" sz="2000"/>
              <a:t>ACCIONES FFAA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FFAA!$C$58</c:f>
              <c:strCache>
                <c:ptCount val="1"/>
                <c:pt idx="0">
                  <c:v>ACTOS BÉLICOS</c:v>
                </c:pt>
              </c:strCache>
            </c:strRef>
          </c:tx>
          <c:cat>
            <c:numRef>
              <c:f>FFAA!$B$59:$B$72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FFAA!$C$59:$C$72</c:f>
              <c:numCache>
                <c:formatCode>General</c:formatCode>
                <c:ptCount val="1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15</c:v>
                </c:pt>
                <c:pt idx="4">
                  <c:v>17</c:v>
                </c:pt>
                <c:pt idx="5">
                  <c:v>18</c:v>
                </c:pt>
                <c:pt idx="6">
                  <c:v>10</c:v>
                </c:pt>
                <c:pt idx="7">
                  <c:v>7</c:v>
                </c:pt>
                <c:pt idx="8">
                  <c:v>6</c:v>
                </c:pt>
                <c:pt idx="9">
                  <c:v>12</c:v>
                </c:pt>
                <c:pt idx="10">
                  <c:v>7</c:v>
                </c:pt>
                <c:pt idx="11">
                  <c:v>3</c:v>
                </c:pt>
                <c:pt idx="12">
                  <c:v>1</c:v>
                </c:pt>
                <c:pt idx="13">
                  <c:v>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FFAA!$D$58</c:f>
              <c:strCache>
                <c:ptCount val="1"/>
                <c:pt idx="0">
                  <c:v>ACTOS DEGRADANTES  (DIH)</c:v>
                </c:pt>
              </c:strCache>
            </c:strRef>
          </c:tx>
          <c:cat>
            <c:numRef>
              <c:f>FFAA!$B$59:$B$72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FFAA!$D$59:$D$72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7</c:v>
                </c:pt>
                <c:pt idx="9">
                  <c:v>18</c:v>
                </c:pt>
                <c:pt idx="10">
                  <c:v>10</c:v>
                </c:pt>
                <c:pt idx="11">
                  <c:v>2</c:v>
                </c:pt>
                <c:pt idx="12">
                  <c:v>8</c:v>
                </c:pt>
                <c:pt idx="13">
                  <c:v>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3208832"/>
        <c:axId val="123210368"/>
      </c:lineChart>
      <c:catAx>
        <c:axId val="12320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es-CO"/>
          </a:p>
        </c:txPr>
        <c:crossAx val="123210368"/>
        <c:crosses val="autoZero"/>
        <c:auto val="1"/>
        <c:lblAlgn val="ctr"/>
        <c:lblOffset val="100"/>
        <c:noMultiLvlLbl val="0"/>
      </c:catAx>
      <c:valAx>
        <c:axId val="1232103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3208832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 sz="1400">
                <a:latin typeface="Arial" panose="020B0604020202020204" pitchFamily="34" charset="0"/>
                <a:cs typeface="Arial" panose="020B0604020202020204" pitchFamily="34" charset="0"/>
              </a:rPr>
              <a:t>MUERTES CIVILES-VS-COMBATEINTES </a:t>
            </a:r>
          </a:p>
          <a:p>
            <a:pPr>
              <a:defRPr/>
            </a:pPr>
            <a:r>
              <a:rPr lang="es-CO" sz="1400">
                <a:latin typeface="Arial" panose="020B0604020202020204" pitchFamily="34" charset="0"/>
                <a:cs typeface="Arial" panose="020B0604020202020204" pitchFamily="34" charset="0"/>
              </a:rPr>
              <a:t>CATATUMBO 1998-2011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1.8701869377014225E-2"/>
                  <c:y val="-7.90530385339706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922991003222758E-2"/>
                  <c:y val="-3.59331993336230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'CIVILES-COMBAT'!$E$39:$F$39</c:f>
              <c:strCache>
                <c:ptCount val="2"/>
                <c:pt idx="0">
                  <c:v>COMBATIENTES MUERTOS</c:v>
                </c:pt>
                <c:pt idx="1">
                  <c:v>CIVILES MUERTOS</c:v>
                </c:pt>
              </c:strCache>
            </c:strRef>
          </c:cat>
          <c:val>
            <c:numRef>
              <c:f>'CIVILES-COMBAT'!$E$40:$F$40</c:f>
              <c:numCache>
                <c:formatCode>General</c:formatCode>
                <c:ptCount val="2"/>
                <c:pt idx="0">
                  <c:v>514</c:v>
                </c:pt>
                <c:pt idx="1">
                  <c:v>1915</c:v>
                </c:pt>
              </c:numCache>
            </c:numRef>
          </c:val>
        </c:ser>
        <c:ser>
          <c:idx val="1"/>
          <c:order val="1"/>
          <c:invertIfNegative val="0"/>
          <c:dLbls>
            <c:dLbl>
              <c:idx val="0"/>
              <c:layout>
                <c:manualLayout>
                  <c:x val="2.6182617127819913E-2"/>
                  <c:y val="-8.9832998334057654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/>
                      <a:t>21%</a:t>
                    </a:r>
                    <a:endParaRPr lang="en-US" b="1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0495047317938406E-2"/>
                  <c:y val="-6.82730787338838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'CIVILES-COMBAT'!$E$39:$F$39</c:f>
              <c:strCache>
                <c:ptCount val="2"/>
                <c:pt idx="0">
                  <c:v>COMBATIENTES MUERTOS</c:v>
                </c:pt>
                <c:pt idx="1">
                  <c:v>CIVILES MUERTOS</c:v>
                </c:pt>
              </c:strCache>
            </c:strRef>
          </c:cat>
          <c:val>
            <c:numRef>
              <c:f>'CIVILES-COMBAT'!$E$41:$F$41</c:f>
              <c:numCache>
                <c:formatCode>0%</c:formatCode>
                <c:ptCount val="2"/>
                <c:pt idx="0">
                  <c:v>0.21160971593248251</c:v>
                </c:pt>
                <c:pt idx="1">
                  <c:v>0.78839028406751754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8702080"/>
        <c:axId val="38707968"/>
        <c:axId val="0"/>
      </c:bar3DChart>
      <c:catAx>
        <c:axId val="387020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38707968"/>
        <c:crosses val="autoZero"/>
        <c:auto val="1"/>
        <c:lblAlgn val="ctr"/>
        <c:lblOffset val="100"/>
        <c:noMultiLvlLbl val="0"/>
      </c:catAx>
      <c:valAx>
        <c:axId val="387079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87020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s-CO" sz="1200"/>
              <a:t>ACTOS DE GUERRA-CATATUMBO</a:t>
            </a:r>
          </a:p>
          <a:p>
            <a:pPr>
              <a:defRPr sz="1200"/>
            </a:pPr>
            <a:r>
              <a:rPr lang="es-CO" sz="1200"/>
              <a:t>1998-2011</a:t>
            </a:r>
          </a:p>
          <a:p>
            <a:pPr>
              <a:defRPr sz="1200"/>
            </a:pPr>
            <a:r>
              <a:rPr lang="es-CO" sz="1200"/>
              <a:t>ACTOR: FUERZAS ARMADAS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2.3637121648568259E-2"/>
                  <c:y val="-2.8912998737845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444444444444393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818182859407375E-2"/>
                  <c:y val="-2.02390991164916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FFAA!$B$24:$D$24</c:f>
              <c:strCache>
                <c:ptCount val="3"/>
                <c:pt idx="0">
                  <c:v>TOTALES</c:v>
                </c:pt>
                <c:pt idx="1">
                  <c:v>ACTOS BÉLICOS</c:v>
                </c:pt>
                <c:pt idx="2">
                  <c:v>ACTOS DEGRADANTES (DIH)</c:v>
                </c:pt>
              </c:strCache>
            </c:strRef>
          </c:cat>
          <c:val>
            <c:numRef>
              <c:f>FFAA!$B$25:$D$25</c:f>
              <c:numCache>
                <c:formatCode>General</c:formatCode>
                <c:ptCount val="3"/>
                <c:pt idx="0">
                  <c:v>181</c:v>
                </c:pt>
                <c:pt idx="1">
                  <c:v>119</c:v>
                </c:pt>
                <c:pt idx="2">
                  <c:v>62</c:v>
                </c:pt>
              </c:numCache>
            </c:numRef>
          </c:val>
        </c:ser>
        <c:ser>
          <c:idx val="1"/>
          <c:order val="1"/>
          <c:invertIfNegative val="0"/>
          <c:dLbls>
            <c:dLbl>
              <c:idx val="0"/>
              <c:layout>
                <c:manualLayout>
                  <c:x val="3.0555555555555555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555555555555555E-2"/>
                  <c:y val="-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777777777777676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FFAA!$B$24:$D$24</c:f>
              <c:strCache>
                <c:ptCount val="3"/>
                <c:pt idx="0">
                  <c:v>TOTALES</c:v>
                </c:pt>
                <c:pt idx="1">
                  <c:v>ACTOS BÉLICOS</c:v>
                </c:pt>
                <c:pt idx="2">
                  <c:v>ACTOS DEGRADANTES (DIH)</c:v>
                </c:pt>
              </c:strCache>
            </c:strRef>
          </c:cat>
          <c:val>
            <c:numRef>
              <c:f>FFAA!$B$26:$D$26</c:f>
              <c:numCache>
                <c:formatCode>0%</c:formatCode>
                <c:ptCount val="3"/>
                <c:pt idx="0">
                  <c:v>1</c:v>
                </c:pt>
                <c:pt idx="1">
                  <c:v>0.65745856353591159</c:v>
                </c:pt>
                <c:pt idx="2">
                  <c:v>0.34254143646408841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3581952"/>
        <c:axId val="123583488"/>
        <c:axId val="0"/>
      </c:bar3DChart>
      <c:catAx>
        <c:axId val="12358195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23583488"/>
        <c:crosses val="autoZero"/>
        <c:auto val="1"/>
        <c:lblAlgn val="ctr"/>
        <c:lblOffset val="100"/>
        <c:noMultiLvlLbl val="0"/>
      </c:catAx>
      <c:valAx>
        <c:axId val="1235834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35819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s-CO" sz="2000"/>
              <a:t>ACCIONES PARAMILITARES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PARAMILITARES!$C$56</c:f>
              <c:strCache>
                <c:ptCount val="1"/>
                <c:pt idx="0">
                  <c:v>ACTOS BÉLICOS</c:v>
                </c:pt>
              </c:strCache>
            </c:strRef>
          </c:tx>
          <c:cat>
            <c:numRef>
              <c:f>PARAMILITARES!$B$57:$B$70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PARAMILITARES!$C$57:$C$70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PARAMILITARES!$D$56</c:f>
              <c:strCache>
                <c:ptCount val="1"/>
                <c:pt idx="0">
                  <c:v>ACTOS DEGRADANTES  (DIH)</c:v>
                </c:pt>
              </c:strCache>
            </c:strRef>
          </c:tx>
          <c:cat>
            <c:numRef>
              <c:f>PARAMILITARES!$B$57:$B$70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PARAMILITARES!$D$57:$D$70</c:f>
              <c:numCache>
                <c:formatCode>General</c:formatCode>
                <c:ptCount val="14"/>
                <c:pt idx="0">
                  <c:v>0</c:v>
                </c:pt>
                <c:pt idx="1">
                  <c:v>10</c:v>
                </c:pt>
                <c:pt idx="2">
                  <c:v>12</c:v>
                </c:pt>
                <c:pt idx="3">
                  <c:v>7</c:v>
                </c:pt>
                <c:pt idx="4">
                  <c:v>13</c:v>
                </c:pt>
                <c:pt idx="5">
                  <c:v>9</c:v>
                </c:pt>
                <c:pt idx="6">
                  <c:v>8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3819520"/>
        <c:axId val="123821056"/>
      </c:lineChart>
      <c:catAx>
        <c:axId val="123819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23821056"/>
        <c:crosses val="autoZero"/>
        <c:auto val="1"/>
        <c:lblAlgn val="ctr"/>
        <c:lblOffset val="100"/>
        <c:noMultiLvlLbl val="0"/>
      </c:catAx>
      <c:valAx>
        <c:axId val="1238210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3819520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400" b="1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s-CO" sz="1200"/>
              <a:t>ACTOS</a:t>
            </a:r>
            <a:r>
              <a:rPr lang="es-CO" sz="1200" baseline="0"/>
              <a:t> DE GUERRA-CATATUMBO</a:t>
            </a:r>
          </a:p>
          <a:p>
            <a:pPr>
              <a:defRPr sz="1200"/>
            </a:pPr>
            <a:r>
              <a:rPr lang="es-CO" sz="1200" baseline="0"/>
              <a:t>1998-2011</a:t>
            </a:r>
          </a:p>
          <a:p>
            <a:pPr>
              <a:defRPr sz="1200"/>
            </a:pPr>
            <a:r>
              <a:rPr lang="es-CO" sz="1200" baseline="0"/>
              <a:t>ACTOR: PARAMILITARES</a:t>
            </a:r>
            <a:endParaRPr lang="es-CO" sz="120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0594673154230027E-2"/>
          <c:y val="0.19806166069400177"/>
          <c:w val="0.96040689356511411"/>
          <c:h val="0.71997116274345374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8.998433280655891E-3"/>
                  <c:y val="-2.83169967632409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596239873574136E-2"/>
                  <c:y val="-4.09023286580146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597806592918247E-2"/>
                  <c:y val="-3.4609662710627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PARAMILITARES!$B$24:$D$24</c:f>
              <c:strCache>
                <c:ptCount val="3"/>
                <c:pt idx="0">
                  <c:v>TOTALES</c:v>
                </c:pt>
                <c:pt idx="1">
                  <c:v>ACTOS BÉLICOS</c:v>
                </c:pt>
                <c:pt idx="2">
                  <c:v>ACTOS DEGRADANTES (DIH)</c:v>
                </c:pt>
              </c:strCache>
            </c:strRef>
          </c:cat>
          <c:val>
            <c:numRef>
              <c:f>PARAMILITARES!$B$25:$D$25</c:f>
              <c:numCache>
                <c:formatCode>General</c:formatCode>
                <c:ptCount val="3"/>
                <c:pt idx="0">
                  <c:v>333</c:v>
                </c:pt>
                <c:pt idx="1">
                  <c:v>3</c:v>
                </c:pt>
                <c:pt idx="2">
                  <c:v>330</c:v>
                </c:pt>
              </c:numCache>
            </c:numRef>
          </c:val>
        </c:ser>
        <c:ser>
          <c:idx val="1"/>
          <c:order val="1"/>
          <c:invertIfNegative val="0"/>
          <c:dLbls>
            <c:dLbl>
              <c:idx val="0"/>
              <c:layout>
                <c:manualLayout>
                  <c:x val="2.5015861982477516E-2"/>
                  <c:y val="-3.24416916243871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996866561311782E-3"/>
                  <c:y val="-4.4048661631708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15861982477516E-2"/>
                  <c:y val="-2.3172636874562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PARAMILITARES!$B$24:$D$24</c:f>
              <c:strCache>
                <c:ptCount val="3"/>
                <c:pt idx="0">
                  <c:v>TOTALES</c:v>
                </c:pt>
                <c:pt idx="1">
                  <c:v>ACTOS BÉLICOS</c:v>
                </c:pt>
                <c:pt idx="2">
                  <c:v>ACTOS DEGRADANTES (DIH)</c:v>
                </c:pt>
              </c:strCache>
            </c:strRef>
          </c:cat>
          <c:val>
            <c:numRef>
              <c:f>PARAMILITARES!$B$26:$D$26</c:f>
              <c:numCache>
                <c:formatCode>0%</c:formatCode>
                <c:ptCount val="3"/>
                <c:pt idx="0">
                  <c:v>1</c:v>
                </c:pt>
                <c:pt idx="1">
                  <c:v>9.0090090090090089E-3</c:v>
                </c:pt>
                <c:pt idx="2">
                  <c:v>0.99099099099099097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9587072"/>
        <c:axId val="129588608"/>
        <c:axId val="0"/>
      </c:bar3DChart>
      <c:catAx>
        <c:axId val="12958707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29588608"/>
        <c:crosses val="autoZero"/>
        <c:auto val="1"/>
        <c:lblAlgn val="ctr"/>
        <c:lblOffset val="100"/>
        <c:noMultiLvlLbl val="0"/>
      </c:catAx>
      <c:valAx>
        <c:axId val="1295886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95870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/>
              <a:t>ACCIONES</a:t>
            </a:r>
            <a:r>
              <a:rPr lang="es-CO" baseline="0"/>
              <a:t> ACTOR DESCONOCIDO</a:t>
            </a:r>
            <a:endParaRPr lang="es-CO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DESCONOCIDO!$C$54</c:f>
              <c:strCache>
                <c:ptCount val="1"/>
                <c:pt idx="0">
                  <c:v>ACTOS BÉLICOS</c:v>
                </c:pt>
              </c:strCache>
            </c:strRef>
          </c:tx>
          <c:cat>
            <c:numRef>
              <c:f>DESCONOCIDO!$B$55:$B$68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DESCONOCIDO!$C$55:$C$68</c:f>
              <c:numCache>
                <c:formatCode>General</c:formatCode>
                <c:ptCount val="14"/>
                <c:pt idx="0">
                  <c:v>0</c:v>
                </c:pt>
                <c:pt idx="1">
                  <c:v>3</c:v>
                </c:pt>
                <c:pt idx="2">
                  <c:v>1</c:v>
                </c:pt>
                <c:pt idx="3">
                  <c:v>0</c:v>
                </c:pt>
                <c:pt idx="4">
                  <c:v>2</c:v>
                </c:pt>
                <c:pt idx="5">
                  <c:v>2</c:v>
                </c:pt>
                <c:pt idx="6">
                  <c:v>0</c:v>
                </c:pt>
                <c:pt idx="7">
                  <c:v>2</c:v>
                </c:pt>
                <c:pt idx="8">
                  <c:v>3</c:v>
                </c:pt>
                <c:pt idx="9">
                  <c:v>3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DESCONOCIDO!$D$54</c:f>
              <c:strCache>
                <c:ptCount val="1"/>
                <c:pt idx="0">
                  <c:v>ACTOS DEGRADANTES  (DIH)</c:v>
                </c:pt>
              </c:strCache>
            </c:strRef>
          </c:tx>
          <c:cat>
            <c:numRef>
              <c:f>DESCONOCIDO!$B$55:$B$68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DESCONOCIDO!$D$55:$D$68</c:f>
              <c:numCache>
                <c:formatCode>General</c:formatCode>
                <c:ptCount val="14"/>
                <c:pt idx="0">
                  <c:v>7</c:v>
                </c:pt>
                <c:pt idx="1">
                  <c:v>8</c:v>
                </c:pt>
                <c:pt idx="2">
                  <c:v>45</c:v>
                </c:pt>
                <c:pt idx="3">
                  <c:v>50</c:v>
                </c:pt>
                <c:pt idx="4">
                  <c:v>55</c:v>
                </c:pt>
                <c:pt idx="5">
                  <c:v>15</c:v>
                </c:pt>
                <c:pt idx="6">
                  <c:v>16</c:v>
                </c:pt>
                <c:pt idx="7">
                  <c:v>2</c:v>
                </c:pt>
                <c:pt idx="8">
                  <c:v>1</c:v>
                </c:pt>
                <c:pt idx="9">
                  <c:v>1</c:v>
                </c:pt>
                <c:pt idx="10">
                  <c:v>0</c:v>
                </c:pt>
                <c:pt idx="11">
                  <c:v>4</c:v>
                </c:pt>
                <c:pt idx="12">
                  <c:v>3</c:v>
                </c:pt>
                <c:pt idx="13">
                  <c:v>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9304448"/>
        <c:axId val="129305984"/>
      </c:lineChart>
      <c:catAx>
        <c:axId val="129304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100" b="1"/>
            </a:pPr>
            <a:endParaRPr lang="es-CO"/>
          </a:p>
        </c:txPr>
        <c:crossAx val="129305984"/>
        <c:crosses val="autoZero"/>
        <c:auto val="1"/>
        <c:lblAlgn val="ctr"/>
        <c:lblOffset val="100"/>
        <c:noMultiLvlLbl val="0"/>
      </c:catAx>
      <c:valAx>
        <c:axId val="1293059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9304448"/>
        <c:crosses val="autoZero"/>
        <c:crossBetween val="between"/>
      </c:valAx>
    </c:plotArea>
    <c:legend>
      <c:legendPos val="t"/>
      <c:legendEntry>
        <c:idx val="1"/>
        <c:txPr>
          <a:bodyPr/>
          <a:lstStyle/>
          <a:p>
            <a:pPr>
              <a:defRPr sz="1400" b="1"/>
            </a:pPr>
            <a:endParaRPr lang="es-CO"/>
          </a:p>
        </c:txPr>
      </c:legendEntry>
      <c:layout/>
      <c:overlay val="0"/>
      <c:txPr>
        <a:bodyPr/>
        <a:lstStyle/>
        <a:p>
          <a:pPr>
            <a:defRPr sz="1400" b="1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s-CO" sz="1200"/>
              <a:t>ACTOS DE GUERRA-CATATUMBO</a:t>
            </a:r>
          </a:p>
          <a:p>
            <a:pPr>
              <a:defRPr sz="1200"/>
            </a:pPr>
            <a:r>
              <a:rPr lang="es-CO" sz="1200"/>
              <a:t>1998-2011</a:t>
            </a:r>
          </a:p>
          <a:p>
            <a:pPr>
              <a:defRPr sz="1200"/>
            </a:pPr>
            <a:r>
              <a:rPr lang="es-CO" sz="1200"/>
              <a:t>ACTOR:</a:t>
            </a:r>
            <a:r>
              <a:rPr lang="es-CO" sz="1200" baseline="0"/>
              <a:t> DESCONOCIDO</a:t>
            </a:r>
            <a:endParaRPr lang="es-CO" sz="120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1.9444444444444445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982779691145427E-2"/>
                  <c:y val="-2.0925170272982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DESCONOCIDO!$B$22:$D$22</c:f>
              <c:strCache>
                <c:ptCount val="3"/>
                <c:pt idx="0">
                  <c:v>TOTALES</c:v>
                </c:pt>
                <c:pt idx="1">
                  <c:v>ACTOS BÉLICOS</c:v>
                </c:pt>
                <c:pt idx="2">
                  <c:v>ACTOS DEGRADANTES (DIH)</c:v>
                </c:pt>
              </c:strCache>
            </c:strRef>
          </c:cat>
          <c:val>
            <c:numRef>
              <c:f>DESCONOCIDO!$B$23:$D$23</c:f>
              <c:numCache>
                <c:formatCode>General</c:formatCode>
                <c:ptCount val="3"/>
                <c:pt idx="0">
                  <c:v>579</c:v>
                </c:pt>
                <c:pt idx="1">
                  <c:v>19</c:v>
                </c:pt>
                <c:pt idx="2">
                  <c:v>560</c:v>
                </c:pt>
              </c:numCache>
            </c:numRef>
          </c:val>
        </c:ser>
        <c:ser>
          <c:idx val="1"/>
          <c:order val="1"/>
          <c:invertIfNegative val="0"/>
          <c:dLbls>
            <c:dLbl>
              <c:idx val="0"/>
              <c:layout>
                <c:manualLayout>
                  <c:x val="2.5000000000000001E-2"/>
                  <c:y val="-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1746472614153982E-2"/>
                  <c:y val="-3.8861030506968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666447944007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DESCONOCIDO!$B$22:$D$22</c:f>
              <c:strCache>
                <c:ptCount val="3"/>
                <c:pt idx="0">
                  <c:v>TOTALES</c:v>
                </c:pt>
                <c:pt idx="1">
                  <c:v>ACTOS BÉLICOS</c:v>
                </c:pt>
                <c:pt idx="2">
                  <c:v>ACTOS DEGRADANTES (DIH)</c:v>
                </c:pt>
              </c:strCache>
            </c:strRef>
          </c:cat>
          <c:val>
            <c:numRef>
              <c:f>DESCONOCIDO!$B$24:$D$24</c:f>
              <c:numCache>
                <c:formatCode>0%</c:formatCode>
                <c:ptCount val="3"/>
                <c:pt idx="0">
                  <c:v>1</c:v>
                </c:pt>
                <c:pt idx="1">
                  <c:v>3.281519861830743E-2</c:v>
                </c:pt>
                <c:pt idx="2">
                  <c:v>0.9671848013816926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9682048"/>
        <c:axId val="129683840"/>
        <c:axId val="0"/>
      </c:bar3DChart>
      <c:catAx>
        <c:axId val="12968204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s-CO"/>
          </a:p>
        </c:txPr>
        <c:crossAx val="129683840"/>
        <c:crosses val="autoZero"/>
        <c:auto val="1"/>
        <c:lblAlgn val="ctr"/>
        <c:lblOffset val="100"/>
        <c:noMultiLvlLbl val="0"/>
      </c:catAx>
      <c:valAx>
        <c:axId val="1296838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96820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 dirty="0" smtClean="0"/>
              <a:t>COKMPARATIVO ACCIONES</a:t>
            </a:r>
            <a:r>
              <a:rPr lang="es-CO" baseline="0" dirty="0" smtClean="0"/>
              <a:t> </a:t>
            </a:r>
            <a:r>
              <a:rPr lang="es-CO" baseline="0" dirty="0"/>
              <a:t>BÉLICAS</a:t>
            </a:r>
          </a:p>
          <a:p>
            <a:pPr>
              <a:defRPr/>
            </a:pPr>
            <a:r>
              <a:rPr lang="es-CO" baseline="0" dirty="0"/>
              <a:t>CATATUMBO 1998-2011</a:t>
            </a:r>
            <a:endParaRPr lang="es-CO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1394058043566269"/>
          <c:w val="0.96169154453961225"/>
          <c:h val="0.64777649999548015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3.6111111111111135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88888888888894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88888888888888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'SUMA PARAS -DECON'!$B$73:$B$75</c:f>
              <c:strCache>
                <c:ptCount val="3"/>
                <c:pt idx="0">
                  <c:v>POLO INSURGENTE</c:v>
                </c:pt>
                <c:pt idx="1">
                  <c:v>POLO CONTRAINSURGENTE</c:v>
                </c:pt>
                <c:pt idx="2">
                  <c:v>TOTALES</c:v>
                </c:pt>
              </c:strCache>
            </c:strRef>
          </c:cat>
          <c:val>
            <c:numRef>
              <c:f>'SUMA PARAS -DECON'!$C$73:$C$75</c:f>
              <c:numCache>
                <c:formatCode>General</c:formatCode>
                <c:ptCount val="3"/>
                <c:pt idx="0">
                  <c:v>99</c:v>
                </c:pt>
                <c:pt idx="1">
                  <c:v>122</c:v>
                </c:pt>
                <c:pt idx="2">
                  <c:v>221</c:v>
                </c:pt>
              </c:numCache>
            </c:numRef>
          </c:val>
        </c:ser>
        <c:ser>
          <c:idx val="1"/>
          <c:order val="1"/>
          <c:invertIfNegative val="0"/>
          <c:dLbls>
            <c:dLbl>
              <c:idx val="0"/>
              <c:layout>
                <c:manualLayout>
                  <c:x val="3.0555555555555555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33333333333333E-2"/>
                  <c:y val="-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66666666666566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'SUMA PARAS -DECON'!$B$73:$B$75</c:f>
              <c:strCache>
                <c:ptCount val="3"/>
                <c:pt idx="0">
                  <c:v>POLO INSURGENTE</c:v>
                </c:pt>
                <c:pt idx="1">
                  <c:v>POLO CONTRAINSURGENTE</c:v>
                </c:pt>
                <c:pt idx="2">
                  <c:v>TOTALES</c:v>
                </c:pt>
              </c:strCache>
            </c:strRef>
          </c:cat>
          <c:val>
            <c:numRef>
              <c:f>'SUMA PARAS -DECON'!$D$73:$D$75</c:f>
              <c:numCache>
                <c:formatCode>0%</c:formatCode>
                <c:ptCount val="3"/>
                <c:pt idx="0">
                  <c:v>0.14002828854314003</c:v>
                </c:pt>
                <c:pt idx="1">
                  <c:v>0.17256011315417255</c:v>
                </c:pt>
                <c:pt idx="2">
                  <c:v>0.31258840169731261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9911424"/>
        <c:axId val="129913216"/>
        <c:axId val="0"/>
      </c:bar3DChart>
      <c:catAx>
        <c:axId val="12991142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29913216"/>
        <c:crosses val="autoZero"/>
        <c:auto val="1"/>
        <c:lblAlgn val="ctr"/>
        <c:lblOffset val="100"/>
        <c:noMultiLvlLbl val="0"/>
      </c:catAx>
      <c:valAx>
        <c:axId val="1299132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99114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/>
              <a:t>ACIONES</a:t>
            </a:r>
            <a:r>
              <a:rPr lang="es-CO" baseline="0"/>
              <a:t> DEGRADANTES</a:t>
            </a:r>
          </a:p>
          <a:p>
            <a:pPr>
              <a:defRPr/>
            </a:pPr>
            <a:r>
              <a:rPr lang="es-CO" baseline="0"/>
              <a:t>CATATUMBO 1998-2011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2.1092281221558637E-2"/>
                  <c:y val="-4.10557247951793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819210916168978E-2"/>
                  <c:y val="-3.7634414395581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123041628744849E-2"/>
                  <c:y val="-3.76344143955810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'SUMA PARAS -DECON'!$B$85:$B$87</c:f>
              <c:strCache>
                <c:ptCount val="3"/>
                <c:pt idx="0">
                  <c:v>POLO INSURGENTE</c:v>
                </c:pt>
                <c:pt idx="1">
                  <c:v>POLO CONTRAINSURGENTE</c:v>
                </c:pt>
                <c:pt idx="2">
                  <c:v>TOTALES</c:v>
                </c:pt>
              </c:strCache>
            </c:strRef>
          </c:cat>
          <c:val>
            <c:numRef>
              <c:f>'SUMA PARAS -DECON'!$E$73:$E$75</c:f>
              <c:numCache>
                <c:formatCode>General</c:formatCode>
                <c:ptCount val="3"/>
                <c:pt idx="0">
                  <c:v>94</c:v>
                </c:pt>
                <c:pt idx="1">
                  <c:v>392</c:v>
                </c:pt>
                <c:pt idx="2">
                  <c:v>486</c:v>
                </c:pt>
              </c:numCache>
            </c:numRef>
          </c:val>
        </c:ser>
        <c:ser>
          <c:idx val="1"/>
          <c:order val="1"/>
          <c:invertIfNegative val="0"/>
          <c:dLbls>
            <c:dLbl>
              <c:idx val="0"/>
              <c:layout>
                <c:manualLayout>
                  <c:x val="2.812304162874488E-2"/>
                  <c:y val="-5.1319655993974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84997132335519E-2"/>
                  <c:y val="-5.8162276793170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123041628744849E-2"/>
                  <c:y val="-5.4740966393572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'SUMA PARAS -DECON'!$B$85:$B$87</c:f>
              <c:strCache>
                <c:ptCount val="3"/>
                <c:pt idx="0">
                  <c:v>POLO INSURGENTE</c:v>
                </c:pt>
                <c:pt idx="1">
                  <c:v>POLO CONTRAINSURGENTE</c:v>
                </c:pt>
                <c:pt idx="2">
                  <c:v>TOTALES</c:v>
                </c:pt>
              </c:strCache>
            </c:strRef>
          </c:cat>
          <c:val>
            <c:numRef>
              <c:f>'SUMA PARAS -DECON'!$F$73:$F$75</c:f>
              <c:numCache>
                <c:formatCode>0%</c:formatCode>
                <c:ptCount val="3"/>
                <c:pt idx="0">
                  <c:v>0.13295615275813297</c:v>
                </c:pt>
                <c:pt idx="1">
                  <c:v>0.5544554455445545</c:v>
                </c:pt>
                <c:pt idx="2">
                  <c:v>0.68741159830268739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0128512"/>
        <c:axId val="130138496"/>
        <c:axId val="0"/>
      </c:bar3DChart>
      <c:catAx>
        <c:axId val="13012851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30138496"/>
        <c:crosses val="autoZero"/>
        <c:auto val="1"/>
        <c:lblAlgn val="ctr"/>
        <c:lblOffset val="100"/>
        <c:noMultiLvlLbl val="0"/>
      </c:catAx>
      <c:valAx>
        <c:axId val="1301384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1285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 sz="1400" dirty="0" smtClean="0"/>
              <a:t>COMPARATIVO</a:t>
            </a:r>
            <a:r>
              <a:rPr lang="es-CO" sz="1400" baseline="0" dirty="0" smtClean="0"/>
              <a:t> POR ACTORES </a:t>
            </a:r>
            <a:r>
              <a:rPr lang="es-CO" sz="1400" dirty="0" smtClean="0"/>
              <a:t>CONFLICTO</a:t>
            </a:r>
            <a:r>
              <a:rPr lang="es-CO" sz="1400" baseline="0" dirty="0" smtClean="0"/>
              <a:t> </a:t>
            </a:r>
            <a:r>
              <a:rPr lang="es-CO" sz="1400" baseline="0" dirty="0"/>
              <a:t>CATATUMBO</a:t>
            </a:r>
          </a:p>
          <a:p>
            <a:pPr>
              <a:defRPr/>
            </a:pPr>
            <a:r>
              <a:rPr lang="es-CO" sz="1400" baseline="0" dirty="0"/>
              <a:t>1998-2011</a:t>
            </a:r>
            <a:endParaRPr lang="es-CO" sz="1400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FARC</c:v>
          </c:tx>
          <c:invertIfNegative val="0"/>
          <c:dLbls>
            <c:dLbl>
              <c:idx val="1"/>
              <c:layout>
                <c:manualLayout>
                  <c:x val="-3.8872691933916422E-3"/>
                  <c:y val="-4.3360433604336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4.3360433604336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7.7745383867832843E-3"/>
                  <c:y val="-4.3360433604336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'PROPENSION AL DIH'!$C$5:$H$5</c:f>
              <c:strCache>
                <c:ptCount val="6"/>
                <c:pt idx="0">
                  <c:v>BELICOS</c:v>
                </c:pt>
                <c:pt idx="1">
                  <c:v>%</c:v>
                </c:pt>
                <c:pt idx="2">
                  <c:v>DIH</c:v>
                </c:pt>
                <c:pt idx="3">
                  <c:v>%</c:v>
                </c:pt>
                <c:pt idx="4">
                  <c:v>TOTALES</c:v>
                </c:pt>
                <c:pt idx="5">
                  <c:v>%</c:v>
                </c:pt>
              </c:strCache>
            </c:strRef>
          </c:cat>
          <c:val>
            <c:numRef>
              <c:f>'PROPENSION AL DIH'!$C$6:$H$6</c:f>
              <c:numCache>
                <c:formatCode>0%</c:formatCode>
                <c:ptCount val="6"/>
                <c:pt idx="0" formatCode="General">
                  <c:v>53</c:v>
                </c:pt>
                <c:pt idx="1">
                  <c:v>0.54081632653061229</c:v>
                </c:pt>
                <c:pt idx="2" formatCode="General">
                  <c:v>45</c:v>
                </c:pt>
                <c:pt idx="3">
                  <c:v>0.45918367346938777</c:v>
                </c:pt>
                <c:pt idx="4" formatCode="General">
                  <c:v>98</c:v>
                </c:pt>
                <c:pt idx="5">
                  <c:v>0.13861386138613863</c:v>
                </c:pt>
              </c:numCache>
            </c:numRef>
          </c:val>
        </c:ser>
        <c:ser>
          <c:idx val="1"/>
          <c:order val="1"/>
          <c:tx>
            <c:v>ELN</c:v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'PROPENSION AL DIH'!$C$5:$H$5</c:f>
              <c:strCache>
                <c:ptCount val="6"/>
                <c:pt idx="0">
                  <c:v>BELICOS</c:v>
                </c:pt>
                <c:pt idx="1">
                  <c:v>%</c:v>
                </c:pt>
                <c:pt idx="2">
                  <c:v>DIH</c:v>
                </c:pt>
                <c:pt idx="3">
                  <c:v>%</c:v>
                </c:pt>
                <c:pt idx="4">
                  <c:v>TOTALES</c:v>
                </c:pt>
                <c:pt idx="5">
                  <c:v>%</c:v>
                </c:pt>
              </c:strCache>
            </c:strRef>
          </c:cat>
          <c:val>
            <c:numRef>
              <c:f>'PROPENSION AL DIH'!$C$7:$H$7</c:f>
              <c:numCache>
                <c:formatCode>0%</c:formatCode>
                <c:ptCount val="6"/>
                <c:pt idx="0" formatCode="General">
                  <c:v>39</c:v>
                </c:pt>
                <c:pt idx="1">
                  <c:v>0.52702702702702697</c:v>
                </c:pt>
                <c:pt idx="2" formatCode="General">
                  <c:v>35</c:v>
                </c:pt>
                <c:pt idx="3">
                  <c:v>0.47297297297297297</c:v>
                </c:pt>
                <c:pt idx="4" formatCode="General">
                  <c:v>74</c:v>
                </c:pt>
                <c:pt idx="5">
                  <c:v>0.10466760961810467</c:v>
                </c:pt>
              </c:numCache>
            </c:numRef>
          </c:val>
        </c:ser>
        <c:ser>
          <c:idx val="2"/>
          <c:order val="2"/>
          <c:tx>
            <c:v>EPL</c:v>
          </c:tx>
          <c:invertIfNegative val="0"/>
          <c:dLbls>
            <c:dLbl>
              <c:idx val="1"/>
              <c:layout>
                <c:manualLayout>
                  <c:x val="-1.9436345966958569E-3"/>
                  <c:y val="-4.3360433604336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436345966958211E-3"/>
                  <c:y val="-2.8906955736224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8872691933916422E-3"/>
                  <c:y val="-5.0587172538392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'PROPENSION AL DIH'!$C$5:$H$5</c:f>
              <c:strCache>
                <c:ptCount val="6"/>
                <c:pt idx="0">
                  <c:v>BELICOS</c:v>
                </c:pt>
                <c:pt idx="1">
                  <c:v>%</c:v>
                </c:pt>
                <c:pt idx="2">
                  <c:v>DIH</c:v>
                </c:pt>
                <c:pt idx="3">
                  <c:v>%</c:v>
                </c:pt>
                <c:pt idx="4">
                  <c:v>TOTALES</c:v>
                </c:pt>
                <c:pt idx="5">
                  <c:v>%</c:v>
                </c:pt>
              </c:strCache>
            </c:strRef>
          </c:cat>
          <c:val>
            <c:numRef>
              <c:f>'PROPENSION AL DIH'!$C$8:$H$8</c:f>
              <c:numCache>
                <c:formatCode>0%</c:formatCode>
                <c:ptCount val="6"/>
                <c:pt idx="0" formatCode="General">
                  <c:v>7</c:v>
                </c:pt>
                <c:pt idx="1">
                  <c:v>0.33333333333333331</c:v>
                </c:pt>
                <c:pt idx="2" formatCode="General">
                  <c:v>14</c:v>
                </c:pt>
                <c:pt idx="3">
                  <c:v>0.66666666666666663</c:v>
                </c:pt>
                <c:pt idx="4" formatCode="General">
                  <c:v>21</c:v>
                </c:pt>
                <c:pt idx="5">
                  <c:v>2.9702970297029702E-2</c:v>
                </c:pt>
              </c:numCache>
            </c:numRef>
          </c:val>
        </c:ser>
        <c:ser>
          <c:idx val="3"/>
          <c:order val="3"/>
          <c:tx>
            <c:v>FFAA</c:v>
          </c:tx>
          <c:invertIfNegative val="0"/>
          <c:dLbls>
            <c:dLbl>
              <c:idx val="1"/>
              <c:layout>
                <c:manualLayout>
                  <c:x val="-5.830903790087463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'PROPENSION AL DIH'!$C$5:$H$5</c:f>
              <c:strCache>
                <c:ptCount val="6"/>
                <c:pt idx="0">
                  <c:v>BELICOS</c:v>
                </c:pt>
                <c:pt idx="1">
                  <c:v>%</c:v>
                </c:pt>
                <c:pt idx="2">
                  <c:v>DIH</c:v>
                </c:pt>
                <c:pt idx="3">
                  <c:v>%</c:v>
                </c:pt>
                <c:pt idx="4">
                  <c:v>TOTALES</c:v>
                </c:pt>
                <c:pt idx="5">
                  <c:v>%</c:v>
                </c:pt>
              </c:strCache>
            </c:strRef>
          </c:cat>
          <c:val>
            <c:numRef>
              <c:f>'PROPENSION AL DIH'!$C$9:$H$9</c:f>
              <c:numCache>
                <c:formatCode>0%</c:formatCode>
                <c:ptCount val="6"/>
                <c:pt idx="0" formatCode="General">
                  <c:v>119</c:v>
                </c:pt>
                <c:pt idx="1">
                  <c:v>0.65745856353591159</c:v>
                </c:pt>
                <c:pt idx="2" formatCode="General">
                  <c:v>62</c:v>
                </c:pt>
                <c:pt idx="3">
                  <c:v>0.34254143646408841</c:v>
                </c:pt>
                <c:pt idx="4" formatCode="General">
                  <c:v>181</c:v>
                </c:pt>
                <c:pt idx="5">
                  <c:v>0.25601131541725602</c:v>
                </c:pt>
              </c:numCache>
            </c:numRef>
          </c:val>
        </c:ser>
        <c:ser>
          <c:idx val="4"/>
          <c:order val="4"/>
          <c:tx>
            <c:v>PARAS</c:v>
          </c:tx>
          <c:invertIfNegative val="0"/>
          <c:dLbls>
            <c:dLbl>
              <c:idx val="0"/>
              <c:layout>
                <c:manualLayout>
                  <c:x val="6.691506028809831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8309037900874279E-3"/>
                  <c:y val="-4.3360433604336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8309037900874635E-3"/>
                  <c:y val="-3.2520325203252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3323615160349854E-2"/>
                  <c:y val="-3.61336946702800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'PROPENSION AL DIH'!$C$5:$H$5</c:f>
              <c:strCache>
                <c:ptCount val="6"/>
                <c:pt idx="0">
                  <c:v>BELICOS</c:v>
                </c:pt>
                <c:pt idx="1">
                  <c:v>%</c:v>
                </c:pt>
                <c:pt idx="2">
                  <c:v>DIH</c:v>
                </c:pt>
                <c:pt idx="3">
                  <c:v>%</c:v>
                </c:pt>
                <c:pt idx="4">
                  <c:v>TOTALES</c:v>
                </c:pt>
                <c:pt idx="5">
                  <c:v>%</c:v>
                </c:pt>
              </c:strCache>
            </c:strRef>
          </c:cat>
          <c:val>
            <c:numRef>
              <c:f>'PROPENSION AL DIH'!$C$10:$H$10</c:f>
              <c:numCache>
                <c:formatCode>0%</c:formatCode>
                <c:ptCount val="6"/>
                <c:pt idx="0" formatCode="General">
                  <c:v>3</c:v>
                </c:pt>
                <c:pt idx="1">
                  <c:v>9.0090090090090089E-3</c:v>
                </c:pt>
                <c:pt idx="2" formatCode="General">
                  <c:v>330</c:v>
                </c:pt>
                <c:pt idx="3">
                  <c:v>0.99099099099099097</c:v>
                </c:pt>
                <c:pt idx="4" formatCode="General">
                  <c:v>333</c:v>
                </c:pt>
                <c:pt idx="5">
                  <c:v>0.471004243281471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0722048"/>
        <c:axId val="130752512"/>
        <c:axId val="0"/>
      </c:bar3DChart>
      <c:catAx>
        <c:axId val="13072204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30752512"/>
        <c:crosses val="autoZero"/>
        <c:auto val="1"/>
        <c:lblAlgn val="ctr"/>
        <c:lblOffset val="100"/>
        <c:noMultiLvlLbl val="0"/>
      </c:catAx>
      <c:valAx>
        <c:axId val="1307525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722048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600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es-CO" sz="1800" dirty="0" smtClean="0"/>
              <a:t>COMPARATIVO POR BLOQUES CONFLICTO</a:t>
            </a:r>
            <a:r>
              <a:rPr lang="es-CO" sz="1800" baseline="0" dirty="0" smtClean="0"/>
              <a:t> </a:t>
            </a:r>
            <a:r>
              <a:rPr lang="es-CO" sz="1800" baseline="0" dirty="0"/>
              <a:t>CATATUMBO</a:t>
            </a:r>
          </a:p>
          <a:p>
            <a:pPr>
              <a:defRPr sz="1800"/>
            </a:pPr>
            <a:r>
              <a:rPr lang="es-CO" sz="1800" baseline="0" dirty="0"/>
              <a:t>1998-2011</a:t>
            </a:r>
            <a:endParaRPr lang="es-CO" sz="1800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5378233284529039E-2"/>
          <c:y val="0.38183180227471564"/>
          <c:w val="0.9570522205954124"/>
          <c:h val="0.50745807815689703"/>
        </c:manualLayout>
      </c:layout>
      <c:bar3DChart>
        <c:barDir val="col"/>
        <c:grouping val="clustered"/>
        <c:varyColors val="0"/>
        <c:ser>
          <c:idx val="0"/>
          <c:order val="0"/>
          <c:tx>
            <c:v>POLO INSURGENTE</c:v>
          </c:tx>
          <c:invertIfNegative val="0"/>
          <c:dLbls>
            <c:dLbl>
              <c:idx val="1"/>
              <c:layout>
                <c:manualLayout>
                  <c:x val="-1.9521717911176184E-3"/>
                  <c:y val="-3.7037037037037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9521717911176184E-3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8565153733528552E-3"/>
                  <c:y val="-4.6296660834062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'PROPENSION AL DIH'!$C$15:$H$15</c:f>
              <c:strCache>
                <c:ptCount val="6"/>
                <c:pt idx="0">
                  <c:v>BELICOS</c:v>
                </c:pt>
                <c:pt idx="1">
                  <c:v>%</c:v>
                </c:pt>
                <c:pt idx="2">
                  <c:v>DIH</c:v>
                </c:pt>
                <c:pt idx="3">
                  <c:v>%</c:v>
                </c:pt>
                <c:pt idx="4">
                  <c:v>TOTALES</c:v>
                </c:pt>
                <c:pt idx="5">
                  <c:v>%</c:v>
                </c:pt>
              </c:strCache>
            </c:strRef>
          </c:cat>
          <c:val>
            <c:numRef>
              <c:f>'PROPENSION AL DIH'!$C$16:$H$16</c:f>
              <c:numCache>
                <c:formatCode>0%</c:formatCode>
                <c:ptCount val="6"/>
                <c:pt idx="0" formatCode="General">
                  <c:v>99</c:v>
                </c:pt>
                <c:pt idx="1">
                  <c:v>0.51295336787564771</c:v>
                </c:pt>
                <c:pt idx="2" formatCode="General">
                  <c:v>94</c:v>
                </c:pt>
                <c:pt idx="3">
                  <c:v>0.48704663212435234</c:v>
                </c:pt>
                <c:pt idx="4" formatCode="General">
                  <c:v>193</c:v>
                </c:pt>
                <c:pt idx="5">
                  <c:v>0.27298444130127297</c:v>
                </c:pt>
              </c:numCache>
            </c:numRef>
          </c:val>
        </c:ser>
        <c:ser>
          <c:idx val="1"/>
          <c:order val="1"/>
          <c:tx>
            <c:v>POLO CONTRAINSURGENTE</c:v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'PROPENSION AL DIH'!$C$15:$H$15</c:f>
              <c:strCache>
                <c:ptCount val="6"/>
                <c:pt idx="0">
                  <c:v>BELICOS</c:v>
                </c:pt>
                <c:pt idx="1">
                  <c:v>%</c:v>
                </c:pt>
                <c:pt idx="2">
                  <c:v>DIH</c:v>
                </c:pt>
                <c:pt idx="3">
                  <c:v>%</c:v>
                </c:pt>
                <c:pt idx="4">
                  <c:v>TOTALES</c:v>
                </c:pt>
                <c:pt idx="5">
                  <c:v>%</c:v>
                </c:pt>
              </c:strCache>
            </c:strRef>
          </c:cat>
          <c:val>
            <c:numRef>
              <c:f>'PROPENSION AL DIH'!$C$17:$H$17</c:f>
              <c:numCache>
                <c:formatCode>0%</c:formatCode>
                <c:ptCount val="6"/>
                <c:pt idx="0" formatCode="General">
                  <c:v>122</c:v>
                </c:pt>
                <c:pt idx="1">
                  <c:v>0.23735408560311283</c:v>
                </c:pt>
                <c:pt idx="2" formatCode="General">
                  <c:v>392</c:v>
                </c:pt>
                <c:pt idx="3">
                  <c:v>0.76264591439688711</c:v>
                </c:pt>
                <c:pt idx="4" formatCode="General">
                  <c:v>514</c:v>
                </c:pt>
                <c:pt idx="5">
                  <c:v>0.72701555869872703</c:v>
                </c:pt>
              </c:numCache>
            </c:numRef>
          </c:val>
        </c:ser>
        <c:ser>
          <c:idx val="2"/>
          <c:order val="2"/>
          <c:tx>
            <c:v>TOTALES</c:v>
          </c:tx>
          <c:invertIfNegative val="0"/>
          <c:dLbls>
            <c:dLbl>
              <c:idx val="0"/>
              <c:layout>
                <c:manualLayout>
                  <c:x val="1.561737432894094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3.2407407407407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4.6296660834062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9043435822352368E-3"/>
                  <c:y val="-3.7037401574803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'PROPENSION AL DIH'!$C$15:$H$15</c:f>
              <c:strCache>
                <c:ptCount val="6"/>
                <c:pt idx="0">
                  <c:v>BELICOS</c:v>
                </c:pt>
                <c:pt idx="1">
                  <c:v>%</c:v>
                </c:pt>
                <c:pt idx="2">
                  <c:v>DIH</c:v>
                </c:pt>
                <c:pt idx="3">
                  <c:v>%</c:v>
                </c:pt>
                <c:pt idx="4">
                  <c:v>TOTALES</c:v>
                </c:pt>
                <c:pt idx="5">
                  <c:v>%</c:v>
                </c:pt>
              </c:strCache>
            </c:strRef>
          </c:cat>
          <c:val>
            <c:numRef>
              <c:f>'PROPENSION AL DIH'!$C$18:$H$18</c:f>
              <c:numCache>
                <c:formatCode>0%</c:formatCode>
                <c:ptCount val="6"/>
                <c:pt idx="0" formatCode="General">
                  <c:v>19</c:v>
                </c:pt>
                <c:pt idx="1">
                  <c:v>3.281519861830743E-2</c:v>
                </c:pt>
                <c:pt idx="2" formatCode="General">
                  <c:v>560</c:v>
                </c:pt>
                <c:pt idx="3">
                  <c:v>0.9671848013816926</c:v>
                </c:pt>
                <c:pt idx="4" formatCode="General">
                  <c:v>579</c:v>
                </c:pt>
                <c:pt idx="5">
                  <c:v>0.81895332390381892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0932736"/>
        <c:axId val="130934272"/>
        <c:axId val="0"/>
      </c:bar3DChart>
      <c:catAx>
        <c:axId val="13093273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30934272"/>
        <c:crosses val="autoZero"/>
        <c:auto val="1"/>
        <c:lblAlgn val="ctr"/>
        <c:lblOffset val="100"/>
        <c:noMultiLvlLbl val="0"/>
      </c:catAx>
      <c:valAx>
        <c:axId val="1309342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93273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400" b="1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s-CO" sz="2000" dirty="0"/>
              <a:t>ACCIONES </a:t>
            </a:r>
            <a:r>
              <a:rPr lang="es-CO" sz="2000" dirty="0" smtClean="0"/>
              <a:t>BÉLICAS FARC-FFAA </a:t>
            </a:r>
            <a:endParaRPr lang="es-CO" sz="2000" dirty="0"/>
          </a:p>
        </c:rich>
      </c:tx>
      <c:layout>
        <c:manualLayout>
          <c:xMode val="edge"/>
          <c:yMode val="edge"/>
          <c:x val="0.32338188976377952"/>
          <c:y val="1.851851851851851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1.8654444377975098E-2"/>
          <c:y val="0.20601901107033307"/>
          <c:w val="0.96269111124404982"/>
          <c:h val="0.70200956955818472"/>
        </c:manualLayout>
      </c:layout>
      <c:lineChart>
        <c:grouping val="standard"/>
        <c:varyColors val="0"/>
        <c:ser>
          <c:idx val="0"/>
          <c:order val="0"/>
          <c:tx>
            <c:strRef>
              <c:f>'COMPARATIVO 4'!$C$4</c:f>
              <c:strCache>
                <c:ptCount val="1"/>
                <c:pt idx="0">
                  <c:v> FARC</c:v>
                </c:pt>
              </c:strCache>
            </c:strRef>
          </c:tx>
          <c:cat>
            <c:numRef>
              <c:f>'COMPARATIVO 4'!$B$5:$B$18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'COMPARATIVO 4'!$C$5:$C$18</c:f>
              <c:numCache>
                <c:formatCode>General</c:formatCode>
                <c:ptCount val="14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7</c:v>
                </c:pt>
                <c:pt idx="6">
                  <c:v>3</c:v>
                </c:pt>
                <c:pt idx="7">
                  <c:v>13</c:v>
                </c:pt>
                <c:pt idx="8">
                  <c:v>6</c:v>
                </c:pt>
                <c:pt idx="9">
                  <c:v>1</c:v>
                </c:pt>
                <c:pt idx="10">
                  <c:v>4</c:v>
                </c:pt>
                <c:pt idx="11">
                  <c:v>2</c:v>
                </c:pt>
                <c:pt idx="12">
                  <c:v>5</c:v>
                </c:pt>
                <c:pt idx="13">
                  <c:v>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'COMPARATIVO 4'!$D$4</c:f>
              <c:strCache>
                <c:ptCount val="1"/>
                <c:pt idx="0">
                  <c:v>FFAA</c:v>
                </c:pt>
              </c:strCache>
            </c:strRef>
          </c:tx>
          <c:cat>
            <c:numRef>
              <c:f>'COMPARATIVO 4'!$B$5:$B$18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'COMPARATIVO 4'!$D$5:$D$18</c:f>
              <c:numCache>
                <c:formatCode>General</c:formatCode>
                <c:ptCount val="1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15</c:v>
                </c:pt>
                <c:pt idx="4">
                  <c:v>17</c:v>
                </c:pt>
                <c:pt idx="5">
                  <c:v>18</c:v>
                </c:pt>
                <c:pt idx="6">
                  <c:v>10</c:v>
                </c:pt>
                <c:pt idx="7">
                  <c:v>7</c:v>
                </c:pt>
                <c:pt idx="8">
                  <c:v>6</c:v>
                </c:pt>
                <c:pt idx="9">
                  <c:v>12</c:v>
                </c:pt>
                <c:pt idx="10">
                  <c:v>7</c:v>
                </c:pt>
                <c:pt idx="11">
                  <c:v>3</c:v>
                </c:pt>
                <c:pt idx="12">
                  <c:v>1</c:v>
                </c:pt>
                <c:pt idx="13">
                  <c:v>4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1219840"/>
        <c:axId val="131221376"/>
      </c:lineChart>
      <c:catAx>
        <c:axId val="131219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1221376"/>
        <c:crosses val="autoZero"/>
        <c:auto val="1"/>
        <c:lblAlgn val="ctr"/>
        <c:lblOffset val="100"/>
        <c:noMultiLvlLbl val="0"/>
      </c:catAx>
      <c:valAx>
        <c:axId val="1312213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219840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es-CO"/>
        </a:p>
      </c:txPr>
    </c:legend>
    <c:plotVisOnly val="1"/>
    <c:dispBlanksAs val="gap"/>
    <c:showDLblsOverMax val="0"/>
  </c:chart>
  <c:txPr>
    <a:bodyPr/>
    <a:lstStyle/>
    <a:p>
      <a:pPr>
        <a:defRPr sz="1200" b="1"/>
      </a:pPr>
      <a:endParaRPr lang="es-CO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58573928258966"/>
          <c:y val="0.17137970459724378"/>
          <c:w val="0.78299759405074365"/>
          <c:h val="0.62588506424642421"/>
        </c:manualLayout>
      </c:layout>
      <c:scatterChart>
        <c:scatterStyle val="lineMarker"/>
        <c:varyColors val="0"/>
        <c:ser>
          <c:idx val="0"/>
          <c:order val="0"/>
          <c:tx>
            <c:v>CURVA DE DEGRADACIÓN</c:v>
          </c:tx>
          <c:spPr>
            <a:ln w="28575">
              <a:noFill/>
            </a:ln>
          </c:spPr>
          <c:trendline>
            <c:spPr>
              <a:ln w="38100">
                <a:solidFill>
                  <a:srgbClr val="FF0000"/>
                </a:solidFill>
              </a:ln>
            </c:spPr>
            <c:trendlineType val="linear"/>
            <c:dispRSqr val="0"/>
            <c:dispEq val="0"/>
          </c:trendline>
          <c:xVal>
            <c:numRef>
              <c:f>FARC!$C$6:$C$19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7</c:v>
                </c:pt>
                <c:pt idx="3">
                  <c:v>6</c:v>
                </c:pt>
                <c:pt idx="4">
                  <c:v>8</c:v>
                </c:pt>
                <c:pt idx="5">
                  <c:v>9</c:v>
                </c:pt>
                <c:pt idx="6">
                  <c:v>5</c:v>
                </c:pt>
                <c:pt idx="7">
                  <c:v>15</c:v>
                </c:pt>
                <c:pt idx="8">
                  <c:v>10</c:v>
                </c:pt>
                <c:pt idx="9">
                  <c:v>2</c:v>
                </c:pt>
                <c:pt idx="10">
                  <c:v>5</c:v>
                </c:pt>
                <c:pt idx="11">
                  <c:v>5</c:v>
                </c:pt>
                <c:pt idx="12">
                  <c:v>12</c:v>
                </c:pt>
                <c:pt idx="13">
                  <c:v>11</c:v>
                </c:pt>
              </c:numCache>
            </c:numRef>
          </c:xVal>
          <c:yVal>
            <c:numRef>
              <c:f>FARC!$D$6:$D$19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5</c:v>
                </c:pt>
                <c:pt idx="3">
                  <c:v>5</c:v>
                </c:pt>
                <c:pt idx="4">
                  <c:v>7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4</c:v>
                </c:pt>
                <c:pt idx="9">
                  <c:v>1</c:v>
                </c:pt>
                <c:pt idx="10">
                  <c:v>1</c:v>
                </c:pt>
                <c:pt idx="11">
                  <c:v>3</c:v>
                </c:pt>
                <c:pt idx="12">
                  <c:v>7</c:v>
                </c:pt>
                <c:pt idx="13">
                  <c:v>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6567168"/>
        <c:axId val="116728192"/>
      </c:scatterChart>
      <c:valAx>
        <c:axId val="86567168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 sz="1400" b="1"/>
                </a:pPr>
                <a:r>
                  <a:rPr lang="es-CO" sz="1400" b="1"/>
                  <a:t>ACTOS DE GUERRA EJECUTADOS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6728192"/>
        <c:crosses val="autoZero"/>
        <c:crossBetween val="midCat"/>
      </c:valAx>
      <c:valAx>
        <c:axId val="116728192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 sz="1400"/>
                </a:pPr>
                <a:r>
                  <a:rPr lang="es-CO" sz="1400"/>
                  <a:t>ACTOS DEGRADANTES (DIH)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6567168"/>
        <c:crosses val="autoZero"/>
        <c:crossBetween val="midCat"/>
      </c:valAx>
    </c:plotArea>
    <c:legend>
      <c:legendPos val="t"/>
      <c:legendEntry>
        <c:idx val="0"/>
        <c:delete val="1"/>
      </c:legendEntry>
      <c:layout>
        <c:manualLayout>
          <c:xMode val="edge"/>
          <c:yMode val="edge"/>
          <c:x val="6.3888888888888884E-2"/>
          <c:y val="4.3730061417385821E-2"/>
          <c:w val="0.9"/>
          <c:h val="7.9254339088184966E-2"/>
        </c:manualLayout>
      </c:layout>
      <c:overlay val="1"/>
      <c:txPr>
        <a:bodyPr/>
        <a:lstStyle/>
        <a:p>
          <a:pPr>
            <a:defRPr sz="1600" b="1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s-CO" sz="2000" dirty="0"/>
              <a:t>ACCIONES </a:t>
            </a:r>
            <a:r>
              <a:rPr lang="es-CO" sz="2000" dirty="0" smtClean="0"/>
              <a:t>DEGRADANTES  FARC-FFAA</a:t>
            </a:r>
            <a:endParaRPr lang="es-CO" sz="2000" dirty="0"/>
          </a:p>
        </c:rich>
      </c:tx>
      <c:layout>
        <c:manualLayout>
          <c:xMode val="edge"/>
          <c:yMode val="edge"/>
          <c:x val="0.2665908357015368"/>
          <c:y val="3.1804298611629672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'COMPARATIVO 4'!$C$23</c:f>
              <c:strCache>
                <c:ptCount val="1"/>
                <c:pt idx="0">
                  <c:v> FARC</c:v>
                </c:pt>
              </c:strCache>
            </c:strRef>
          </c:tx>
          <c:cat>
            <c:numRef>
              <c:f>'COMPARATIVO 4'!$B$24:$B$37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'COMPARATIVO 4'!$C$24:$C$37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5</c:v>
                </c:pt>
                <c:pt idx="3">
                  <c:v>5</c:v>
                </c:pt>
                <c:pt idx="4">
                  <c:v>6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4</c:v>
                </c:pt>
                <c:pt idx="9">
                  <c:v>1</c:v>
                </c:pt>
                <c:pt idx="10">
                  <c:v>1</c:v>
                </c:pt>
                <c:pt idx="11">
                  <c:v>3</c:v>
                </c:pt>
                <c:pt idx="12">
                  <c:v>7</c:v>
                </c:pt>
                <c:pt idx="13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'COMPARATIVO 4'!$D$23</c:f>
              <c:strCache>
                <c:ptCount val="1"/>
                <c:pt idx="0">
                  <c:v>FFAA</c:v>
                </c:pt>
              </c:strCache>
            </c:strRef>
          </c:tx>
          <c:cat>
            <c:numRef>
              <c:f>'COMPARATIVO 4'!$B$24:$B$37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'COMPARATIVO 4'!$D$24:$D$37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7</c:v>
                </c:pt>
                <c:pt idx="9">
                  <c:v>18</c:v>
                </c:pt>
                <c:pt idx="10">
                  <c:v>10</c:v>
                </c:pt>
                <c:pt idx="11">
                  <c:v>2</c:v>
                </c:pt>
                <c:pt idx="12">
                  <c:v>8</c:v>
                </c:pt>
                <c:pt idx="13">
                  <c:v>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2002560"/>
        <c:axId val="132004096"/>
      </c:lineChart>
      <c:catAx>
        <c:axId val="132002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s-CO"/>
          </a:p>
        </c:txPr>
        <c:crossAx val="132004096"/>
        <c:crosses val="autoZero"/>
        <c:auto val="1"/>
        <c:lblAlgn val="ctr"/>
        <c:lblOffset val="100"/>
        <c:noMultiLvlLbl val="0"/>
      </c:catAx>
      <c:valAx>
        <c:axId val="1320040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2002560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600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 sz="1400" dirty="0"/>
              <a:t>ACCIONES</a:t>
            </a:r>
            <a:r>
              <a:rPr lang="es-CO" sz="1400" baseline="0" dirty="0"/>
              <a:t> </a:t>
            </a:r>
            <a:r>
              <a:rPr lang="es-CO" sz="1400" baseline="0" dirty="0" smtClean="0"/>
              <a:t>TOTALES FARC-FFAA</a:t>
            </a:r>
            <a:endParaRPr lang="es-CO" sz="14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1.130161854768154E-2"/>
          <c:y val="0.30635608048993873"/>
          <c:w val="0.93888888888888888"/>
          <c:h val="0.60081219014289877"/>
        </c:manualLayout>
      </c:layout>
      <c:lineChart>
        <c:grouping val="standard"/>
        <c:varyColors val="0"/>
        <c:ser>
          <c:idx val="0"/>
          <c:order val="0"/>
          <c:tx>
            <c:strRef>
              <c:f>'COMPARATIVO 4'!$C$41</c:f>
              <c:strCache>
                <c:ptCount val="1"/>
                <c:pt idx="0">
                  <c:v> FARC</c:v>
                </c:pt>
              </c:strCache>
            </c:strRef>
          </c:tx>
          <c:cat>
            <c:numRef>
              <c:f>'COMPARATIVO 4'!$B$42:$B$55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'COMPARATIVO 4'!$C$42:$C$55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7</c:v>
                </c:pt>
                <c:pt idx="3">
                  <c:v>6</c:v>
                </c:pt>
                <c:pt idx="4">
                  <c:v>8</c:v>
                </c:pt>
                <c:pt idx="5">
                  <c:v>9</c:v>
                </c:pt>
                <c:pt idx="6">
                  <c:v>5</c:v>
                </c:pt>
                <c:pt idx="7">
                  <c:v>15</c:v>
                </c:pt>
                <c:pt idx="8">
                  <c:v>10</c:v>
                </c:pt>
                <c:pt idx="9">
                  <c:v>2</c:v>
                </c:pt>
                <c:pt idx="10">
                  <c:v>5</c:v>
                </c:pt>
                <c:pt idx="11">
                  <c:v>5</c:v>
                </c:pt>
                <c:pt idx="12">
                  <c:v>12</c:v>
                </c:pt>
                <c:pt idx="13">
                  <c:v>11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'COMPARATIVO 4'!$D$41</c:f>
              <c:strCache>
                <c:ptCount val="1"/>
                <c:pt idx="0">
                  <c:v>FFAA</c:v>
                </c:pt>
              </c:strCache>
            </c:strRef>
          </c:tx>
          <c:cat>
            <c:numRef>
              <c:f>'COMPARATIVO 4'!$B$42:$B$55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'COMPARATIVO 4'!$D$42:$D$55</c:f>
              <c:numCache>
                <c:formatCode>General</c:formatCode>
                <c:ptCount val="14"/>
                <c:pt idx="0">
                  <c:v>3</c:v>
                </c:pt>
                <c:pt idx="1">
                  <c:v>7</c:v>
                </c:pt>
                <c:pt idx="2">
                  <c:v>8</c:v>
                </c:pt>
                <c:pt idx="3">
                  <c:v>20</c:v>
                </c:pt>
                <c:pt idx="4">
                  <c:v>19</c:v>
                </c:pt>
                <c:pt idx="5">
                  <c:v>20</c:v>
                </c:pt>
                <c:pt idx="6">
                  <c:v>11</c:v>
                </c:pt>
                <c:pt idx="7">
                  <c:v>8</c:v>
                </c:pt>
                <c:pt idx="8">
                  <c:v>14</c:v>
                </c:pt>
                <c:pt idx="9">
                  <c:v>31</c:v>
                </c:pt>
                <c:pt idx="10">
                  <c:v>18</c:v>
                </c:pt>
                <c:pt idx="11">
                  <c:v>5</c:v>
                </c:pt>
                <c:pt idx="12">
                  <c:v>11</c:v>
                </c:pt>
                <c:pt idx="13">
                  <c:v>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1716224"/>
        <c:axId val="131717760"/>
      </c:lineChart>
      <c:catAx>
        <c:axId val="131716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s-CO"/>
          </a:p>
        </c:txPr>
        <c:crossAx val="131717760"/>
        <c:crosses val="autoZero"/>
        <c:auto val="1"/>
        <c:lblAlgn val="ctr"/>
        <c:lblOffset val="100"/>
        <c:noMultiLvlLbl val="0"/>
      </c:catAx>
      <c:valAx>
        <c:axId val="1317177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716224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200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/>
              <a:t>GUERRA CONTRAINSURGENTE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'GUERRA CONTRAINSURGENTE'!$C$4</c:f>
              <c:strCache>
                <c:ptCount val="1"/>
                <c:pt idx="0">
                  <c:v> BELICAS FFAA</c:v>
                </c:pt>
              </c:strCache>
            </c:strRef>
          </c:tx>
          <c:cat>
            <c:numRef>
              <c:f>'GUERRA CONTRAINSURGENTE'!$B$5:$B$18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CONTRAINSURGENTE'!$C$5:$C$18</c:f>
              <c:numCache>
                <c:formatCode>General</c:formatCode>
                <c:ptCount val="1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15</c:v>
                </c:pt>
                <c:pt idx="4">
                  <c:v>17</c:v>
                </c:pt>
                <c:pt idx="5">
                  <c:v>18</c:v>
                </c:pt>
                <c:pt idx="6">
                  <c:v>10</c:v>
                </c:pt>
                <c:pt idx="7">
                  <c:v>7</c:v>
                </c:pt>
                <c:pt idx="8">
                  <c:v>6</c:v>
                </c:pt>
                <c:pt idx="9">
                  <c:v>12</c:v>
                </c:pt>
                <c:pt idx="10">
                  <c:v>7</c:v>
                </c:pt>
                <c:pt idx="11">
                  <c:v>3</c:v>
                </c:pt>
                <c:pt idx="12">
                  <c:v>1</c:v>
                </c:pt>
                <c:pt idx="13">
                  <c:v>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'GUERRA CONTRAINSURGENTE'!$D$4</c:f>
              <c:strCache>
                <c:ptCount val="1"/>
                <c:pt idx="0">
                  <c:v>DIH FFAA</c:v>
                </c:pt>
              </c:strCache>
            </c:strRef>
          </c:tx>
          <c:cat>
            <c:numRef>
              <c:f>'GUERRA CONTRAINSURGENTE'!$B$5:$B$18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CONTRAINSURGENTE'!$D$5:$D$18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7</c:v>
                </c:pt>
                <c:pt idx="9">
                  <c:v>18</c:v>
                </c:pt>
                <c:pt idx="10">
                  <c:v>10</c:v>
                </c:pt>
                <c:pt idx="11">
                  <c:v>2</c:v>
                </c:pt>
                <c:pt idx="12">
                  <c:v>8</c:v>
                </c:pt>
                <c:pt idx="13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'GUERRA CONTRAINSURGENTE'!$E$4</c:f>
              <c:strCache>
                <c:ptCount val="1"/>
                <c:pt idx="0">
                  <c:v>BELICAS PARAS</c:v>
                </c:pt>
              </c:strCache>
            </c:strRef>
          </c:tx>
          <c:cat>
            <c:numRef>
              <c:f>'GUERRA CONTRAINSURGENTE'!$B$5:$B$18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CONTRAINSURGENTE'!$E$5:$E$18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'GUERRA CONTRAINSURGENTE'!$F$4</c:f>
              <c:strCache>
                <c:ptCount val="1"/>
                <c:pt idx="0">
                  <c:v>DIH PARAS</c:v>
                </c:pt>
              </c:strCache>
            </c:strRef>
          </c:tx>
          <c:cat>
            <c:numRef>
              <c:f>'GUERRA CONTRAINSURGENTE'!$B$5:$B$18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CONTRAINSURGENTE'!$F$5:$F$18</c:f>
              <c:numCache>
                <c:formatCode>General</c:formatCode>
                <c:ptCount val="14"/>
                <c:pt idx="0">
                  <c:v>0</c:v>
                </c:pt>
                <c:pt idx="1">
                  <c:v>10</c:v>
                </c:pt>
                <c:pt idx="2">
                  <c:v>12</c:v>
                </c:pt>
                <c:pt idx="3">
                  <c:v>7</c:v>
                </c:pt>
                <c:pt idx="4">
                  <c:v>13</c:v>
                </c:pt>
                <c:pt idx="5">
                  <c:v>9</c:v>
                </c:pt>
                <c:pt idx="6">
                  <c:v>8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8961024"/>
        <c:axId val="88962560"/>
      </c:lineChart>
      <c:catAx>
        <c:axId val="88961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88962560"/>
        <c:crosses val="autoZero"/>
        <c:auto val="1"/>
        <c:lblAlgn val="ctr"/>
        <c:lblOffset val="100"/>
        <c:noMultiLvlLbl val="0"/>
      </c:catAx>
      <c:valAx>
        <c:axId val="88962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89610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732738166606352"/>
          <c:y val="0.10635384382578181"/>
          <c:w val="0.6348677154683583"/>
          <c:h val="5.4987424768895413E-2"/>
        </c:manualLayout>
      </c:layout>
      <c:overlay val="0"/>
      <c:txPr>
        <a:bodyPr/>
        <a:lstStyle/>
        <a:p>
          <a:pPr>
            <a:defRPr sz="1200"/>
          </a:pPr>
          <a:endParaRPr lang="es-CO"/>
        </a:p>
      </c:txPr>
    </c:legend>
    <c:plotVisOnly val="1"/>
    <c:dispBlanksAs val="gap"/>
    <c:showDLblsOverMax val="0"/>
  </c:chart>
  <c:txPr>
    <a:bodyPr/>
    <a:lstStyle/>
    <a:p>
      <a:pPr>
        <a:defRPr b="1"/>
      </a:pPr>
      <a:endParaRPr lang="es-CO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s-CO" sz="1600"/>
              <a:t>GUERRA</a:t>
            </a:r>
            <a:r>
              <a:rPr lang="es-CO" sz="1600" baseline="0"/>
              <a:t> CONTRAINSURGENTE REFORZADA</a:t>
            </a:r>
            <a:endParaRPr lang="es-CO" sz="160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'GUERRA CONTRAINSURGENTE'!$C$23</c:f>
              <c:strCache>
                <c:ptCount val="1"/>
                <c:pt idx="0">
                  <c:v> BELICAS FFAA</c:v>
                </c:pt>
              </c:strCache>
            </c:strRef>
          </c:tx>
          <c:cat>
            <c:numRef>
              <c:f>'GUERRA CONTRAINSURGENTE'!$B$24:$B$37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CONTRAINSURGENTE'!$C$24:$C$37</c:f>
              <c:numCache>
                <c:formatCode>General</c:formatCode>
                <c:ptCount val="1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15</c:v>
                </c:pt>
                <c:pt idx="4">
                  <c:v>17</c:v>
                </c:pt>
                <c:pt idx="5">
                  <c:v>18</c:v>
                </c:pt>
                <c:pt idx="6">
                  <c:v>10</c:v>
                </c:pt>
                <c:pt idx="7">
                  <c:v>7</c:v>
                </c:pt>
                <c:pt idx="8">
                  <c:v>6</c:v>
                </c:pt>
                <c:pt idx="9">
                  <c:v>12</c:v>
                </c:pt>
                <c:pt idx="10">
                  <c:v>7</c:v>
                </c:pt>
                <c:pt idx="11">
                  <c:v>3</c:v>
                </c:pt>
                <c:pt idx="12">
                  <c:v>1</c:v>
                </c:pt>
                <c:pt idx="13">
                  <c:v>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'GUERRA CONTRAINSURGENTE'!$D$23</c:f>
              <c:strCache>
                <c:ptCount val="1"/>
                <c:pt idx="0">
                  <c:v>DIH FFAA</c:v>
                </c:pt>
              </c:strCache>
            </c:strRef>
          </c:tx>
          <c:cat>
            <c:numRef>
              <c:f>'GUERRA CONTRAINSURGENTE'!$B$24:$B$37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CONTRAINSURGENTE'!$D$24:$D$37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7</c:v>
                </c:pt>
                <c:pt idx="9">
                  <c:v>18</c:v>
                </c:pt>
                <c:pt idx="10">
                  <c:v>10</c:v>
                </c:pt>
                <c:pt idx="11">
                  <c:v>2</c:v>
                </c:pt>
                <c:pt idx="12">
                  <c:v>8</c:v>
                </c:pt>
                <c:pt idx="13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'GUERRA CONTRAINSURGENTE'!$E$23</c:f>
              <c:strCache>
                <c:ptCount val="1"/>
                <c:pt idx="0">
                  <c:v>DIH PARAS</c:v>
                </c:pt>
              </c:strCache>
            </c:strRef>
          </c:tx>
          <c:cat>
            <c:numRef>
              <c:f>'GUERRA CONTRAINSURGENTE'!$B$24:$B$37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CONTRAINSURGENTE'!$E$24:$E$37</c:f>
              <c:numCache>
                <c:formatCode>General</c:formatCode>
                <c:ptCount val="14"/>
                <c:pt idx="0">
                  <c:v>0</c:v>
                </c:pt>
                <c:pt idx="1">
                  <c:v>10</c:v>
                </c:pt>
                <c:pt idx="2">
                  <c:v>12</c:v>
                </c:pt>
                <c:pt idx="3">
                  <c:v>7</c:v>
                </c:pt>
                <c:pt idx="4">
                  <c:v>13</c:v>
                </c:pt>
                <c:pt idx="5">
                  <c:v>9</c:v>
                </c:pt>
                <c:pt idx="6">
                  <c:v>8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'GUERRA CONTRAINSURGENTE'!$F$23</c:f>
              <c:strCache>
                <c:ptCount val="1"/>
                <c:pt idx="0">
                  <c:v>DIH DESCON</c:v>
                </c:pt>
              </c:strCache>
            </c:strRef>
          </c:tx>
          <c:cat>
            <c:numRef>
              <c:f>'GUERRA CONTRAINSURGENTE'!$B$24:$B$37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CONTRAINSURGENTE'!$F$24:$F$37</c:f>
              <c:numCache>
                <c:formatCode>General</c:formatCode>
                <c:ptCount val="14"/>
                <c:pt idx="0">
                  <c:v>7</c:v>
                </c:pt>
                <c:pt idx="1">
                  <c:v>8</c:v>
                </c:pt>
                <c:pt idx="2">
                  <c:v>45</c:v>
                </c:pt>
                <c:pt idx="3">
                  <c:v>50</c:v>
                </c:pt>
                <c:pt idx="4">
                  <c:v>55</c:v>
                </c:pt>
                <c:pt idx="5">
                  <c:v>15</c:v>
                </c:pt>
                <c:pt idx="6">
                  <c:v>16</c:v>
                </c:pt>
                <c:pt idx="7">
                  <c:v>2</c:v>
                </c:pt>
                <c:pt idx="8">
                  <c:v>1</c:v>
                </c:pt>
                <c:pt idx="9">
                  <c:v>1</c:v>
                </c:pt>
                <c:pt idx="10">
                  <c:v>0</c:v>
                </c:pt>
                <c:pt idx="11">
                  <c:v>4</c:v>
                </c:pt>
                <c:pt idx="12">
                  <c:v>3</c:v>
                </c:pt>
                <c:pt idx="13">
                  <c:v>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5608960"/>
        <c:axId val="135618944"/>
      </c:lineChart>
      <c:catAx>
        <c:axId val="135608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s-CO"/>
          </a:p>
        </c:txPr>
        <c:crossAx val="135618944"/>
        <c:crosses val="autoZero"/>
        <c:auto val="1"/>
        <c:lblAlgn val="ctr"/>
        <c:lblOffset val="100"/>
        <c:noMultiLvlLbl val="0"/>
      </c:catAx>
      <c:valAx>
        <c:axId val="1356189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5608960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200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 sz="1400"/>
              <a:t>CONFLICTO EN EL CATATUMBO- FFAA</a:t>
            </a:r>
            <a:r>
              <a:rPr lang="es-CO" sz="1400" baseline="0"/>
              <a:t>-INSURGENCIA</a:t>
            </a:r>
            <a:endParaRPr lang="es-CO" sz="140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6.1111111111111109E-2"/>
          <c:y val="0.36923993875765532"/>
          <c:w val="0.93888888888888888"/>
          <c:h val="0.52403944298629335"/>
        </c:manualLayout>
      </c:layout>
      <c:lineChart>
        <c:grouping val="standard"/>
        <c:varyColors val="0"/>
        <c:ser>
          <c:idx val="0"/>
          <c:order val="0"/>
          <c:tx>
            <c:strRef>
              <c:f>'GUERRA CONTRAINSURGENTE'!$C$43</c:f>
              <c:strCache>
                <c:ptCount val="1"/>
                <c:pt idx="0">
                  <c:v> BELICAS FFAA</c:v>
                </c:pt>
              </c:strCache>
            </c:strRef>
          </c:tx>
          <c:cat>
            <c:numRef>
              <c:f>'GUERRA CONTRAINSURGENTE'!$B$44:$B$57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CONTRAINSURGENTE'!$C$44:$C$57</c:f>
              <c:numCache>
                <c:formatCode>General</c:formatCode>
                <c:ptCount val="1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15</c:v>
                </c:pt>
                <c:pt idx="4">
                  <c:v>17</c:v>
                </c:pt>
                <c:pt idx="5">
                  <c:v>18</c:v>
                </c:pt>
                <c:pt idx="6">
                  <c:v>10</c:v>
                </c:pt>
                <c:pt idx="7">
                  <c:v>7</c:v>
                </c:pt>
                <c:pt idx="8">
                  <c:v>6</c:v>
                </c:pt>
                <c:pt idx="9">
                  <c:v>12</c:v>
                </c:pt>
                <c:pt idx="10">
                  <c:v>7</c:v>
                </c:pt>
                <c:pt idx="11">
                  <c:v>3</c:v>
                </c:pt>
                <c:pt idx="12">
                  <c:v>1</c:v>
                </c:pt>
                <c:pt idx="13">
                  <c:v>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'GUERRA CONTRAINSURGENTE'!$D$43</c:f>
              <c:strCache>
                <c:ptCount val="1"/>
                <c:pt idx="0">
                  <c:v>DIH FFAA</c:v>
                </c:pt>
              </c:strCache>
            </c:strRef>
          </c:tx>
          <c:cat>
            <c:numRef>
              <c:f>'GUERRA CONTRAINSURGENTE'!$B$44:$B$57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CONTRAINSURGENTE'!$D$44:$D$57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7</c:v>
                </c:pt>
                <c:pt idx="9">
                  <c:v>18</c:v>
                </c:pt>
                <c:pt idx="10">
                  <c:v>10</c:v>
                </c:pt>
                <c:pt idx="11">
                  <c:v>2</c:v>
                </c:pt>
                <c:pt idx="12">
                  <c:v>8</c:v>
                </c:pt>
                <c:pt idx="13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'GUERRA CONTRAINSURGENTE'!$E$43</c:f>
              <c:strCache>
                <c:ptCount val="1"/>
                <c:pt idx="0">
                  <c:v>DIH FARC</c:v>
                </c:pt>
              </c:strCache>
            </c:strRef>
          </c:tx>
          <c:cat>
            <c:numRef>
              <c:f>'GUERRA CONTRAINSURGENTE'!$B$44:$B$57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CONTRAINSURGENTE'!$E$44:$E$57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5</c:v>
                </c:pt>
                <c:pt idx="3">
                  <c:v>5</c:v>
                </c:pt>
                <c:pt idx="4">
                  <c:v>6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4</c:v>
                </c:pt>
                <c:pt idx="9">
                  <c:v>1</c:v>
                </c:pt>
                <c:pt idx="10">
                  <c:v>1</c:v>
                </c:pt>
                <c:pt idx="11">
                  <c:v>3</c:v>
                </c:pt>
                <c:pt idx="12">
                  <c:v>7</c:v>
                </c:pt>
                <c:pt idx="1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'GUERRA CONTRAINSURGENTE'!$F$43</c:f>
              <c:strCache>
                <c:ptCount val="1"/>
                <c:pt idx="0">
                  <c:v>DIH ELN</c:v>
                </c:pt>
              </c:strCache>
            </c:strRef>
          </c:tx>
          <c:cat>
            <c:numRef>
              <c:f>'GUERRA CONTRAINSURGENTE'!$B$44:$B$57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CONTRAINSURGENTE'!$F$44:$F$57</c:f>
              <c:numCache>
                <c:formatCode>General</c:formatCode>
                <c:ptCount val="14"/>
                <c:pt idx="0">
                  <c:v>3</c:v>
                </c:pt>
                <c:pt idx="1">
                  <c:v>3</c:v>
                </c:pt>
                <c:pt idx="2">
                  <c:v>4</c:v>
                </c:pt>
                <c:pt idx="3">
                  <c:v>8</c:v>
                </c:pt>
                <c:pt idx="4">
                  <c:v>5</c:v>
                </c:pt>
                <c:pt idx="5">
                  <c:v>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1</c:v>
                </c:pt>
                <c:pt idx="12">
                  <c:v>2</c:v>
                </c:pt>
                <c:pt idx="13">
                  <c:v>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'GUERRA CONTRAINSURGENTE'!$G$43</c:f>
              <c:strCache>
                <c:ptCount val="1"/>
                <c:pt idx="0">
                  <c:v> BELICAS FARC</c:v>
                </c:pt>
              </c:strCache>
            </c:strRef>
          </c:tx>
          <c:cat>
            <c:numRef>
              <c:f>'GUERRA CONTRAINSURGENTE'!$B$44:$B$57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CONTRAINSURGENTE'!$G$44:$G$57</c:f>
              <c:numCache>
                <c:formatCode>General</c:formatCode>
                <c:ptCount val="14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7</c:v>
                </c:pt>
                <c:pt idx="6">
                  <c:v>3</c:v>
                </c:pt>
                <c:pt idx="7">
                  <c:v>13</c:v>
                </c:pt>
                <c:pt idx="8">
                  <c:v>6</c:v>
                </c:pt>
                <c:pt idx="9">
                  <c:v>1</c:v>
                </c:pt>
                <c:pt idx="10">
                  <c:v>4</c:v>
                </c:pt>
                <c:pt idx="11">
                  <c:v>2</c:v>
                </c:pt>
                <c:pt idx="12">
                  <c:v>5</c:v>
                </c:pt>
                <c:pt idx="13">
                  <c:v>6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'GUERRA CONTRAINSURGENTE'!$H$43</c:f>
              <c:strCache>
                <c:ptCount val="1"/>
                <c:pt idx="0">
                  <c:v>BELICAS ELN</c:v>
                </c:pt>
              </c:strCache>
            </c:strRef>
          </c:tx>
          <c:cat>
            <c:numRef>
              <c:f>'GUERRA CONTRAINSURGENTE'!$B$44:$B$57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'GUERRA CONTRAINSURGENTE'!$H$44:$H$57</c:f>
              <c:numCache>
                <c:formatCode>General</c:formatCode>
                <c:ptCount val="14"/>
                <c:pt idx="0">
                  <c:v>6</c:v>
                </c:pt>
                <c:pt idx="1">
                  <c:v>3</c:v>
                </c:pt>
                <c:pt idx="2">
                  <c:v>0</c:v>
                </c:pt>
                <c:pt idx="3">
                  <c:v>5</c:v>
                </c:pt>
                <c:pt idx="4">
                  <c:v>9</c:v>
                </c:pt>
                <c:pt idx="5">
                  <c:v>2</c:v>
                </c:pt>
                <c:pt idx="6">
                  <c:v>3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  <c:pt idx="10">
                  <c:v>2</c:v>
                </c:pt>
                <c:pt idx="11">
                  <c:v>2</c:v>
                </c:pt>
                <c:pt idx="12">
                  <c:v>3</c:v>
                </c:pt>
                <c:pt idx="13">
                  <c:v>3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6282112"/>
        <c:axId val="136283648"/>
      </c:lineChart>
      <c:catAx>
        <c:axId val="136282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6283648"/>
        <c:crosses val="autoZero"/>
        <c:auto val="1"/>
        <c:lblAlgn val="ctr"/>
        <c:lblOffset val="100"/>
        <c:noMultiLvlLbl val="0"/>
      </c:catAx>
      <c:valAx>
        <c:axId val="1362836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6282112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200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/>
              <a:t>CORRELACIÓN DE FUERZAS POLÍTICAS </a:t>
            </a:r>
          </a:p>
          <a:p>
            <a:pPr>
              <a:defRPr/>
            </a:pPr>
            <a:r>
              <a:rPr lang="es-CO"/>
              <a:t>COMPARATIVO 1998-2011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'COMPARATIVO2 '!$J$4</c:f>
              <c:strCache>
                <c:ptCount val="1"/>
                <c:pt idx="0">
                  <c:v>POLO INSURGENTE</c:v>
                </c:pt>
              </c:strCache>
            </c:strRef>
          </c:tx>
          <c:cat>
            <c:numRef>
              <c:f>'COMPARATIVO2 '!$B$5:$B$18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'COMPARATIVO2 '!$J$5:$J$18</c:f>
              <c:numCache>
                <c:formatCode>General</c:formatCode>
                <c:ptCount val="14"/>
                <c:pt idx="0">
                  <c:v>7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11</c:v>
                </c:pt>
                <c:pt idx="5">
                  <c:v>10</c:v>
                </c:pt>
                <c:pt idx="6">
                  <c:v>6</c:v>
                </c:pt>
                <c:pt idx="7">
                  <c:v>14</c:v>
                </c:pt>
                <c:pt idx="8">
                  <c:v>6</c:v>
                </c:pt>
                <c:pt idx="9">
                  <c:v>2</c:v>
                </c:pt>
                <c:pt idx="10">
                  <c:v>6</c:v>
                </c:pt>
                <c:pt idx="11">
                  <c:v>5</c:v>
                </c:pt>
                <c:pt idx="12">
                  <c:v>8</c:v>
                </c:pt>
                <c:pt idx="13">
                  <c:v>11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'COMPARATIVO2 '!#REF!</c:f>
              <c:strCache>
                <c:ptCount val="1"/>
                <c:pt idx="0">
                  <c:v>#REF!</c:v>
                </c:pt>
              </c:strCache>
            </c:strRef>
          </c:tx>
          <c:cat>
            <c:numRef>
              <c:f>'COMPARATIVO2 '!$B$5:$B$18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'COMPARATIVO2 '!#REF!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'COMPARATIVO2 '!$K$4</c:f>
              <c:strCache>
                <c:ptCount val="1"/>
                <c:pt idx="0">
                  <c:v>POLO CONTRAINSURGENTE</c:v>
                </c:pt>
              </c:strCache>
            </c:strRef>
          </c:tx>
          <c:cat>
            <c:numRef>
              <c:f>'COMPARATIVO2 '!$B$5:$B$18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'COMPARATIVO2 '!$K$5:$K$18</c:f>
              <c:numCache>
                <c:formatCode>General</c:formatCode>
                <c:ptCount val="1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15</c:v>
                </c:pt>
                <c:pt idx="4">
                  <c:v>20</c:v>
                </c:pt>
                <c:pt idx="5">
                  <c:v>18</c:v>
                </c:pt>
                <c:pt idx="6">
                  <c:v>10</c:v>
                </c:pt>
                <c:pt idx="7">
                  <c:v>7</c:v>
                </c:pt>
                <c:pt idx="8">
                  <c:v>6</c:v>
                </c:pt>
                <c:pt idx="9">
                  <c:v>12</c:v>
                </c:pt>
                <c:pt idx="10">
                  <c:v>7</c:v>
                </c:pt>
                <c:pt idx="11">
                  <c:v>3</c:v>
                </c:pt>
                <c:pt idx="12">
                  <c:v>1</c:v>
                </c:pt>
                <c:pt idx="13">
                  <c:v>4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6218112"/>
        <c:axId val="136219648"/>
      </c:lineChart>
      <c:catAx>
        <c:axId val="136218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6219648"/>
        <c:crosses val="autoZero"/>
        <c:auto val="1"/>
        <c:lblAlgn val="ctr"/>
        <c:lblOffset val="100"/>
        <c:noMultiLvlLbl val="0"/>
      </c:catAx>
      <c:valAx>
        <c:axId val="1362196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6218112"/>
        <c:crosses val="autoZero"/>
        <c:crossBetween val="between"/>
      </c:valAx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0.05"/>
          <c:y val="0.18540650406504064"/>
          <c:w val="0.79295275590551195"/>
          <c:h val="7.3507777991165743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200" b="1"/>
      </a:pPr>
      <a:endParaRPr lang="es-CO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 sz="1200" baseline="0">
                <a:latin typeface="Arial" panose="020B0604020202020204" pitchFamily="34" charset="0"/>
                <a:cs typeface="Arial" panose="020B0604020202020204" pitchFamily="34" charset="0"/>
              </a:rPr>
              <a:t>CORRELACIÓN DE FUERZAS CRIMINAL </a:t>
            </a:r>
          </a:p>
          <a:p>
            <a:pPr>
              <a:defRPr/>
            </a:pPr>
            <a:r>
              <a:rPr lang="es-CO" sz="1200" baseline="0">
                <a:latin typeface="Arial" panose="020B0604020202020204" pitchFamily="34" charset="0"/>
                <a:cs typeface="Arial" panose="020B0604020202020204" pitchFamily="34" charset="0"/>
              </a:rPr>
              <a:t>COMPARATIVO 1998-2011</a:t>
            </a:r>
            <a:endParaRPr lang="es-CO" sz="120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'COMPARATIVO2 '!$J$23</c:f>
              <c:strCache>
                <c:ptCount val="1"/>
                <c:pt idx="0">
                  <c:v>POLO INSURGENTE</c:v>
                </c:pt>
              </c:strCache>
            </c:strRef>
          </c:tx>
          <c:cat>
            <c:numRef>
              <c:f>'COMPARATIVO2 '!$B$24:$B$36</c:f>
              <c:numCache>
                <c:formatCode>General</c:formatCode>
                <c:ptCount val="13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</c:numCache>
            </c:numRef>
          </c:cat>
          <c:val>
            <c:numRef>
              <c:f>'COMPARATIVO2 '!$J$24:$J$37</c:f>
              <c:numCache>
                <c:formatCode>General</c:formatCode>
                <c:ptCount val="14"/>
                <c:pt idx="0">
                  <c:v>3</c:v>
                </c:pt>
                <c:pt idx="1">
                  <c:v>6</c:v>
                </c:pt>
                <c:pt idx="2">
                  <c:v>12</c:v>
                </c:pt>
                <c:pt idx="3">
                  <c:v>15</c:v>
                </c:pt>
                <c:pt idx="4">
                  <c:v>12</c:v>
                </c:pt>
                <c:pt idx="5">
                  <c:v>4</c:v>
                </c:pt>
                <c:pt idx="6">
                  <c:v>2</c:v>
                </c:pt>
                <c:pt idx="7">
                  <c:v>2</c:v>
                </c:pt>
                <c:pt idx="8">
                  <c:v>4</c:v>
                </c:pt>
                <c:pt idx="9">
                  <c:v>1</c:v>
                </c:pt>
                <c:pt idx="10">
                  <c:v>2</c:v>
                </c:pt>
                <c:pt idx="11">
                  <c:v>4</c:v>
                </c:pt>
                <c:pt idx="12">
                  <c:v>11</c:v>
                </c:pt>
                <c:pt idx="13">
                  <c:v>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'COMPARATIVO2 '!#REF!</c:f>
              <c:strCache>
                <c:ptCount val="1"/>
                <c:pt idx="0">
                  <c:v>#REF!</c:v>
                </c:pt>
              </c:strCache>
            </c:strRef>
          </c:tx>
          <c:cat>
            <c:numRef>
              <c:f>'COMPARATIVO2 '!$B$24:$B$36</c:f>
              <c:numCache>
                <c:formatCode>General</c:formatCode>
                <c:ptCount val="13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</c:numCache>
            </c:numRef>
          </c:cat>
          <c:val>
            <c:numRef>
              <c:f>'COMPARATIVO2 '!#REF!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'COMPARATIVO2 '!$K$23</c:f>
              <c:strCache>
                <c:ptCount val="1"/>
                <c:pt idx="0">
                  <c:v>POLO CONTRAINSURGENTE</c:v>
                </c:pt>
              </c:strCache>
            </c:strRef>
          </c:tx>
          <c:cat>
            <c:numRef>
              <c:f>'COMPARATIVO2 '!$B$24:$B$36</c:f>
              <c:numCache>
                <c:formatCode>General</c:formatCode>
                <c:ptCount val="13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</c:numCache>
            </c:numRef>
          </c:cat>
          <c:val>
            <c:numRef>
              <c:f>'COMPARATIVO2 '!$K$24:$K$37</c:f>
              <c:numCache>
                <c:formatCode>General</c:formatCode>
                <c:ptCount val="14"/>
                <c:pt idx="0">
                  <c:v>0</c:v>
                </c:pt>
                <c:pt idx="1">
                  <c:v>11</c:v>
                </c:pt>
                <c:pt idx="2">
                  <c:v>13</c:v>
                </c:pt>
                <c:pt idx="3">
                  <c:v>11</c:v>
                </c:pt>
                <c:pt idx="4">
                  <c:v>15</c:v>
                </c:pt>
                <c:pt idx="5">
                  <c:v>11</c:v>
                </c:pt>
                <c:pt idx="6">
                  <c:v>9</c:v>
                </c:pt>
                <c:pt idx="7">
                  <c:v>1</c:v>
                </c:pt>
                <c:pt idx="8">
                  <c:v>8</c:v>
                </c:pt>
                <c:pt idx="9">
                  <c:v>18</c:v>
                </c:pt>
                <c:pt idx="10">
                  <c:v>10</c:v>
                </c:pt>
                <c:pt idx="11">
                  <c:v>2</c:v>
                </c:pt>
                <c:pt idx="12">
                  <c:v>8</c:v>
                </c:pt>
                <c:pt idx="13">
                  <c:v>2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6371584"/>
        <c:axId val="136590464"/>
      </c:lineChart>
      <c:catAx>
        <c:axId val="136371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es-CO"/>
          </a:p>
        </c:txPr>
        <c:crossAx val="136590464"/>
        <c:crosses val="autoZero"/>
        <c:auto val="1"/>
        <c:lblAlgn val="ctr"/>
        <c:lblOffset val="100"/>
        <c:noMultiLvlLbl val="0"/>
      </c:catAx>
      <c:valAx>
        <c:axId val="1365904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6371584"/>
        <c:crosses val="autoZero"/>
        <c:crossBetween val="between"/>
      </c:valAx>
    </c:plotArea>
    <c:legend>
      <c:legendPos val="t"/>
      <c:legendEntry>
        <c:idx val="1"/>
        <c:delete val="1"/>
      </c:legendEntry>
      <c:layout/>
      <c:overlay val="0"/>
      <c:txPr>
        <a:bodyPr/>
        <a:lstStyle/>
        <a:p>
          <a:pPr>
            <a:defRPr sz="1200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 sz="1200">
                <a:latin typeface="Arial" panose="020B0604020202020204" pitchFamily="34" charset="0"/>
                <a:cs typeface="Arial" panose="020B0604020202020204" pitchFamily="34" charset="0"/>
              </a:rPr>
              <a:t>CORRELACIÓN DEFUERZAS MILITAR </a:t>
            </a:r>
          </a:p>
          <a:p>
            <a:pPr>
              <a:defRPr/>
            </a:pPr>
            <a:r>
              <a:rPr lang="es-CO" sz="1200">
                <a:latin typeface="Arial" panose="020B0604020202020204" pitchFamily="34" charset="0"/>
                <a:cs typeface="Arial" panose="020B0604020202020204" pitchFamily="34" charset="0"/>
              </a:rPr>
              <a:t>COMPARATIVO 1998-2011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6.1111111111111109E-2"/>
          <c:y val="0.32897200349956257"/>
          <c:w val="0.93888888888888888"/>
          <c:h val="0.57819626713327499"/>
        </c:manualLayout>
      </c:layout>
      <c:lineChart>
        <c:grouping val="standard"/>
        <c:varyColors val="0"/>
        <c:ser>
          <c:idx val="0"/>
          <c:order val="0"/>
          <c:tx>
            <c:strRef>
              <c:f>'COMPARATIVO2 '!$J$41</c:f>
              <c:strCache>
                <c:ptCount val="1"/>
                <c:pt idx="0">
                  <c:v>POLO INSURGENTE</c:v>
                </c:pt>
              </c:strCache>
            </c:strRef>
          </c:tx>
          <c:cat>
            <c:numRef>
              <c:f>'COMPARATIVO2 '!$B$42:$B$55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'COMPARATIVO2 '!$J$42:$J$55</c:f>
              <c:numCache>
                <c:formatCode>General</c:formatCode>
                <c:ptCount val="14"/>
                <c:pt idx="0">
                  <c:v>11</c:v>
                </c:pt>
                <c:pt idx="1">
                  <c:v>13</c:v>
                </c:pt>
                <c:pt idx="2">
                  <c:v>19</c:v>
                </c:pt>
                <c:pt idx="3">
                  <c:v>21</c:v>
                </c:pt>
                <c:pt idx="4">
                  <c:v>25</c:v>
                </c:pt>
                <c:pt idx="5">
                  <c:v>14</c:v>
                </c:pt>
                <c:pt idx="6">
                  <c:v>8</c:v>
                </c:pt>
                <c:pt idx="7">
                  <c:v>16</c:v>
                </c:pt>
                <c:pt idx="8">
                  <c:v>10</c:v>
                </c:pt>
                <c:pt idx="9">
                  <c:v>3</c:v>
                </c:pt>
                <c:pt idx="10">
                  <c:v>8</c:v>
                </c:pt>
                <c:pt idx="11">
                  <c:v>9</c:v>
                </c:pt>
                <c:pt idx="12">
                  <c:v>19</c:v>
                </c:pt>
                <c:pt idx="13">
                  <c:v>17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'COMPARATIVO2 '!#REF!</c:f>
              <c:strCache>
                <c:ptCount val="1"/>
                <c:pt idx="0">
                  <c:v>#REF!</c:v>
                </c:pt>
              </c:strCache>
            </c:strRef>
          </c:tx>
          <c:cat>
            <c:numRef>
              <c:f>'COMPARATIVO2 '!$B$42:$B$55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'COMPARATIVO2 '!#REF!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'COMPARATIVO2 '!$K$41</c:f>
              <c:strCache>
                <c:ptCount val="1"/>
                <c:pt idx="0">
                  <c:v>POLO CONTRAINSURGENTE</c:v>
                </c:pt>
              </c:strCache>
            </c:strRef>
          </c:tx>
          <c:cat>
            <c:numRef>
              <c:f>'COMPARATIVO2 '!$B$42:$B$55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'COMPARATIVO2 '!$K$42:$K$55</c:f>
              <c:numCache>
                <c:formatCode>General</c:formatCode>
                <c:ptCount val="14"/>
                <c:pt idx="0">
                  <c:v>7</c:v>
                </c:pt>
                <c:pt idx="1">
                  <c:v>31</c:v>
                </c:pt>
                <c:pt idx="2">
                  <c:v>26</c:v>
                </c:pt>
                <c:pt idx="3">
                  <c:v>35</c:v>
                </c:pt>
                <c:pt idx="4">
                  <c:v>40</c:v>
                </c:pt>
                <c:pt idx="5">
                  <c:v>99</c:v>
                </c:pt>
                <c:pt idx="6">
                  <c:v>21</c:v>
                </c:pt>
                <c:pt idx="7">
                  <c:v>9</c:v>
                </c:pt>
                <c:pt idx="8">
                  <c:v>15</c:v>
                </c:pt>
                <c:pt idx="9">
                  <c:v>33</c:v>
                </c:pt>
                <c:pt idx="10">
                  <c:v>22</c:v>
                </c:pt>
                <c:pt idx="11">
                  <c:v>22</c:v>
                </c:pt>
                <c:pt idx="12">
                  <c:v>55</c:v>
                </c:pt>
                <c:pt idx="13">
                  <c:v>99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6766976"/>
        <c:axId val="136768512"/>
      </c:lineChart>
      <c:catAx>
        <c:axId val="136766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s-CO"/>
          </a:p>
        </c:txPr>
        <c:crossAx val="136768512"/>
        <c:crosses val="autoZero"/>
        <c:auto val="1"/>
        <c:lblAlgn val="ctr"/>
        <c:lblOffset val="100"/>
        <c:noMultiLvlLbl val="0"/>
      </c:catAx>
      <c:valAx>
        <c:axId val="1367685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6766976"/>
        <c:crosses val="autoZero"/>
        <c:crossBetween val="between"/>
      </c:valAx>
    </c:plotArea>
    <c:legend>
      <c:legendPos val="t"/>
      <c:legendEntry>
        <c:idx val="1"/>
        <c:delete val="1"/>
      </c:legendEntry>
      <c:layout/>
      <c:overlay val="0"/>
      <c:txPr>
        <a:bodyPr/>
        <a:lstStyle/>
        <a:p>
          <a:pPr>
            <a:defRPr sz="1200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es-CO" sz="1800">
                <a:latin typeface="Arial" panose="020B0604020202020204" pitchFamily="34" charset="0"/>
                <a:cs typeface="Arial" panose="020B0604020202020204" pitchFamily="34" charset="0"/>
              </a:rPr>
              <a:t>PODER </a:t>
            </a:r>
            <a:r>
              <a:rPr lang="es-CO" sz="1800" baseline="0">
                <a:latin typeface="Arial" panose="020B0604020202020204" pitchFamily="34" charset="0"/>
                <a:cs typeface="Arial" panose="020B0604020202020204" pitchFamily="34" charset="0"/>
              </a:rPr>
              <a:t> POLÍTICO ACUMULADO</a:t>
            </a:r>
            <a:endParaRPr lang="es-CO" sz="180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5413860032201857"/>
          <c:y val="1.2861736334405145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COMPARARATIVO3!$M$3</c:f>
              <c:strCache>
                <c:ptCount val="1"/>
                <c:pt idx="0">
                  <c:v>POLO INSURGENTE</c:v>
                </c:pt>
              </c:strCache>
            </c:strRef>
          </c:tx>
          <c:cat>
            <c:numRef>
              <c:f>COMPARARATIVO3!$B$4:$B$17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COMPARARATIVO3!$M$4:$M$17</c:f>
              <c:numCache>
                <c:formatCode>General</c:formatCode>
                <c:ptCount val="14"/>
                <c:pt idx="0">
                  <c:v>7</c:v>
                </c:pt>
                <c:pt idx="1">
                  <c:v>11</c:v>
                </c:pt>
                <c:pt idx="2">
                  <c:v>14</c:v>
                </c:pt>
                <c:pt idx="3">
                  <c:v>20</c:v>
                </c:pt>
                <c:pt idx="4">
                  <c:v>31</c:v>
                </c:pt>
                <c:pt idx="5">
                  <c:v>41</c:v>
                </c:pt>
                <c:pt idx="6">
                  <c:v>47</c:v>
                </c:pt>
                <c:pt idx="7">
                  <c:v>61</c:v>
                </c:pt>
                <c:pt idx="8">
                  <c:v>67</c:v>
                </c:pt>
                <c:pt idx="9">
                  <c:v>69</c:v>
                </c:pt>
                <c:pt idx="10">
                  <c:v>75</c:v>
                </c:pt>
                <c:pt idx="11">
                  <c:v>80</c:v>
                </c:pt>
                <c:pt idx="12">
                  <c:v>88</c:v>
                </c:pt>
                <c:pt idx="13">
                  <c:v>99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COMPARARATIVO3!$N$3</c:f>
              <c:strCache>
                <c:ptCount val="1"/>
                <c:pt idx="0">
                  <c:v>POLO CONTRAINSURGENTE</c:v>
                </c:pt>
              </c:strCache>
            </c:strRef>
          </c:tx>
          <c:cat>
            <c:numRef>
              <c:f>COMPARARATIVO3!$B$4:$B$17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COMPARARATIVO3!$N$4:$N$17</c:f>
              <c:numCache>
                <c:formatCode>General</c:formatCode>
                <c:ptCount val="14"/>
                <c:pt idx="0">
                  <c:v>2</c:v>
                </c:pt>
                <c:pt idx="1">
                  <c:v>5</c:v>
                </c:pt>
                <c:pt idx="2">
                  <c:v>11</c:v>
                </c:pt>
                <c:pt idx="3">
                  <c:v>26</c:v>
                </c:pt>
                <c:pt idx="4">
                  <c:v>46</c:v>
                </c:pt>
                <c:pt idx="5">
                  <c:v>64</c:v>
                </c:pt>
                <c:pt idx="6">
                  <c:v>74</c:v>
                </c:pt>
                <c:pt idx="7">
                  <c:v>81</c:v>
                </c:pt>
                <c:pt idx="8">
                  <c:v>87</c:v>
                </c:pt>
                <c:pt idx="9">
                  <c:v>99</c:v>
                </c:pt>
                <c:pt idx="10">
                  <c:v>106</c:v>
                </c:pt>
                <c:pt idx="11">
                  <c:v>109</c:v>
                </c:pt>
                <c:pt idx="12">
                  <c:v>110</c:v>
                </c:pt>
                <c:pt idx="13">
                  <c:v>114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7235456"/>
        <c:axId val="137237248"/>
      </c:lineChart>
      <c:catAx>
        <c:axId val="137235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37237248"/>
        <c:crosses val="autoZero"/>
        <c:auto val="1"/>
        <c:lblAlgn val="ctr"/>
        <c:lblOffset val="100"/>
        <c:noMultiLvlLbl val="0"/>
      </c:catAx>
      <c:valAx>
        <c:axId val="1372372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723545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400" b="1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es-CO" sz="1800">
                <a:latin typeface="Arial" panose="020B0604020202020204" pitchFamily="34" charset="0"/>
                <a:cs typeface="Arial" panose="020B0604020202020204" pitchFamily="34" charset="0"/>
              </a:rPr>
              <a:t>DEGRADACIÓN</a:t>
            </a:r>
            <a:r>
              <a:rPr lang="es-CO" sz="1800" baseline="0">
                <a:latin typeface="Arial" panose="020B0604020202020204" pitchFamily="34" charset="0"/>
                <a:cs typeface="Arial" panose="020B0604020202020204" pitchFamily="34" charset="0"/>
              </a:rPr>
              <a:t> ACUMULADA</a:t>
            </a:r>
            <a:endParaRPr lang="es-CO" sz="180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1.3888888888888888E-2"/>
          <c:y val="0.32897200349956257"/>
          <c:w val="0.93888888888888888"/>
          <c:h val="0.57819626713327499"/>
        </c:manualLayout>
      </c:layout>
      <c:lineChart>
        <c:grouping val="standard"/>
        <c:varyColors val="0"/>
        <c:ser>
          <c:idx val="0"/>
          <c:order val="0"/>
          <c:tx>
            <c:strRef>
              <c:f>COMPARARATIVO3!$M$37</c:f>
              <c:strCache>
                <c:ptCount val="1"/>
                <c:pt idx="0">
                  <c:v>POLO INSURGENTE</c:v>
                </c:pt>
              </c:strCache>
            </c:strRef>
          </c:tx>
          <c:cat>
            <c:numRef>
              <c:f>COMPARARATIVO3!$B$38:$B$51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COMPARARATIVO3!$M$38:$M$51</c:f>
              <c:numCache>
                <c:formatCode>General</c:formatCode>
                <c:ptCount val="14"/>
                <c:pt idx="0">
                  <c:v>3</c:v>
                </c:pt>
                <c:pt idx="1">
                  <c:v>9</c:v>
                </c:pt>
                <c:pt idx="2">
                  <c:v>21</c:v>
                </c:pt>
                <c:pt idx="3">
                  <c:v>36</c:v>
                </c:pt>
                <c:pt idx="4">
                  <c:v>48</c:v>
                </c:pt>
                <c:pt idx="5">
                  <c:v>52</c:v>
                </c:pt>
                <c:pt idx="6">
                  <c:v>54</c:v>
                </c:pt>
                <c:pt idx="7">
                  <c:v>56</c:v>
                </c:pt>
                <c:pt idx="8">
                  <c:v>60</c:v>
                </c:pt>
                <c:pt idx="9">
                  <c:v>61</c:v>
                </c:pt>
                <c:pt idx="10">
                  <c:v>63</c:v>
                </c:pt>
                <c:pt idx="11">
                  <c:v>67</c:v>
                </c:pt>
                <c:pt idx="12">
                  <c:v>78</c:v>
                </c:pt>
                <c:pt idx="13">
                  <c:v>84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COMPARARATIVO3!$N$37</c:f>
              <c:strCache>
                <c:ptCount val="1"/>
                <c:pt idx="0">
                  <c:v>POLO CONTRAINSURGENTE</c:v>
                </c:pt>
              </c:strCache>
            </c:strRef>
          </c:tx>
          <c:cat>
            <c:numRef>
              <c:f>COMPARARATIVO3!$B$38:$B$51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COMPARARATIVO3!$N$38:$N$51</c:f>
              <c:numCache>
                <c:formatCode>General</c:formatCode>
                <c:ptCount val="14"/>
                <c:pt idx="0">
                  <c:v>0</c:v>
                </c:pt>
                <c:pt idx="1">
                  <c:v>11</c:v>
                </c:pt>
                <c:pt idx="2">
                  <c:v>24</c:v>
                </c:pt>
                <c:pt idx="3">
                  <c:v>35</c:v>
                </c:pt>
                <c:pt idx="4">
                  <c:v>50</c:v>
                </c:pt>
                <c:pt idx="5">
                  <c:v>61</c:v>
                </c:pt>
                <c:pt idx="6">
                  <c:v>70</c:v>
                </c:pt>
                <c:pt idx="7">
                  <c:v>71</c:v>
                </c:pt>
                <c:pt idx="8">
                  <c:v>79</c:v>
                </c:pt>
                <c:pt idx="9">
                  <c:v>97</c:v>
                </c:pt>
                <c:pt idx="10">
                  <c:v>107</c:v>
                </c:pt>
                <c:pt idx="11">
                  <c:v>109</c:v>
                </c:pt>
                <c:pt idx="12">
                  <c:v>117</c:v>
                </c:pt>
                <c:pt idx="13">
                  <c:v>119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7485696"/>
        <c:axId val="137487488"/>
      </c:lineChart>
      <c:catAx>
        <c:axId val="137485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37487488"/>
        <c:crosses val="autoZero"/>
        <c:auto val="1"/>
        <c:lblAlgn val="ctr"/>
        <c:lblOffset val="100"/>
        <c:noMultiLvlLbl val="0"/>
      </c:catAx>
      <c:valAx>
        <c:axId val="1374874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748569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400" b="1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CURVA DE DEGRADACIÓN 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DEGRADACIÓN FARC</c:v>
          </c:tx>
          <c:spPr>
            <a:ln w="28575">
              <a:noFill/>
            </a:ln>
          </c:spPr>
          <c:trendline>
            <c:spPr>
              <a:ln>
                <a:solidFill>
                  <a:srgbClr val="FF0000"/>
                </a:solidFill>
              </a:ln>
            </c:spPr>
            <c:trendlineType val="linear"/>
            <c:dispRSqr val="0"/>
            <c:dispEq val="0"/>
          </c:trendline>
          <c:xVal>
            <c:numRef>
              <c:f>ELN!$C$4:$C$17</c:f>
              <c:numCache>
                <c:formatCode>General</c:formatCode>
                <c:ptCount val="14"/>
                <c:pt idx="0">
                  <c:v>10</c:v>
                </c:pt>
                <c:pt idx="1">
                  <c:v>7</c:v>
                </c:pt>
                <c:pt idx="2">
                  <c:v>6</c:v>
                </c:pt>
                <c:pt idx="3">
                  <c:v>13</c:v>
                </c:pt>
                <c:pt idx="4">
                  <c:v>15</c:v>
                </c:pt>
                <c:pt idx="5">
                  <c:v>4</c:v>
                </c:pt>
                <c:pt idx="6">
                  <c:v>3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  <c:pt idx="10">
                  <c:v>3</c:v>
                </c:pt>
                <c:pt idx="11">
                  <c:v>3</c:v>
                </c:pt>
                <c:pt idx="12">
                  <c:v>5</c:v>
                </c:pt>
                <c:pt idx="13">
                  <c:v>3</c:v>
                </c:pt>
              </c:numCache>
            </c:numRef>
          </c:xVal>
          <c:yVal>
            <c:numRef>
              <c:f>ELN!$D$4:$D$17</c:f>
              <c:numCache>
                <c:formatCode>General</c:formatCode>
                <c:ptCount val="14"/>
                <c:pt idx="0">
                  <c:v>4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7</c:v>
                </c:pt>
                <c:pt idx="5">
                  <c:v>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1</c:v>
                </c:pt>
                <c:pt idx="12">
                  <c:v>2</c:v>
                </c:pt>
                <c:pt idx="13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795648"/>
        <c:axId val="116797824"/>
      </c:scatterChart>
      <c:valAx>
        <c:axId val="116795648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 sz="1600" b="1"/>
                </a:pPr>
                <a:r>
                  <a:rPr lang="es-CO" sz="1600" b="1"/>
                  <a:t>ACTOS DE GUERRA EJECUTADOS</a:t>
                </a:r>
                <a:r>
                  <a:rPr lang="es-CO" sz="1600" b="1" baseline="0"/>
                  <a:t> </a:t>
                </a:r>
                <a:endParaRPr lang="es-CO" sz="1600" b="1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6797824"/>
        <c:crosses val="autoZero"/>
        <c:crossBetween val="midCat"/>
      </c:valAx>
      <c:valAx>
        <c:axId val="116797824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 sz="1800"/>
                </a:pPr>
                <a:r>
                  <a:rPr lang="es-CO" sz="1800"/>
                  <a:t>ACCIONES DEGRADANTES</a:t>
                </a:r>
                <a:r>
                  <a:rPr lang="es-CO" sz="1800" baseline="0"/>
                  <a:t> (DIH)</a:t>
                </a:r>
                <a:endParaRPr lang="es-CO" sz="180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679564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es-CO" sz="1800">
                <a:latin typeface="Arial" panose="020B0604020202020204" pitchFamily="34" charset="0"/>
                <a:cs typeface="Arial" panose="020B0604020202020204" pitchFamily="34" charset="0"/>
              </a:rPr>
              <a:t>PODER MILITAR  DESPLEGADO 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COMPARARATIVO3!$M$70</c:f>
              <c:strCache>
                <c:ptCount val="1"/>
                <c:pt idx="0">
                  <c:v>POLO INSURGENTE</c:v>
                </c:pt>
              </c:strCache>
            </c:strRef>
          </c:tx>
          <c:cat>
            <c:numRef>
              <c:f>COMPARARATIVO3!$B$71:$B$84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COMPARARATIVO3!$M$71:$M$84</c:f>
              <c:numCache>
                <c:formatCode>General</c:formatCode>
                <c:ptCount val="14"/>
                <c:pt idx="0">
                  <c:v>11</c:v>
                </c:pt>
                <c:pt idx="1">
                  <c:v>24</c:v>
                </c:pt>
                <c:pt idx="2">
                  <c:v>43</c:v>
                </c:pt>
                <c:pt idx="3">
                  <c:v>64</c:v>
                </c:pt>
                <c:pt idx="4">
                  <c:v>89</c:v>
                </c:pt>
                <c:pt idx="5">
                  <c:v>103</c:v>
                </c:pt>
                <c:pt idx="6">
                  <c:v>111</c:v>
                </c:pt>
                <c:pt idx="7">
                  <c:v>127</c:v>
                </c:pt>
                <c:pt idx="8">
                  <c:v>137</c:v>
                </c:pt>
                <c:pt idx="9">
                  <c:v>140</c:v>
                </c:pt>
                <c:pt idx="10">
                  <c:v>148</c:v>
                </c:pt>
                <c:pt idx="11">
                  <c:v>157</c:v>
                </c:pt>
                <c:pt idx="12">
                  <c:v>176</c:v>
                </c:pt>
                <c:pt idx="13">
                  <c:v>193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COMPARARATIVO3!$N$70</c:f>
              <c:strCache>
                <c:ptCount val="1"/>
                <c:pt idx="0">
                  <c:v>POLO CONTRAINSURGENTE</c:v>
                </c:pt>
              </c:strCache>
            </c:strRef>
          </c:tx>
          <c:cat>
            <c:numRef>
              <c:f>COMPARARATIVO3!$B$71:$B$84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COMPARARATIVO3!$N$71:$N$84</c:f>
              <c:numCache>
                <c:formatCode>General</c:formatCode>
                <c:ptCount val="14"/>
                <c:pt idx="0">
                  <c:v>7</c:v>
                </c:pt>
                <c:pt idx="1">
                  <c:v>38</c:v>
                </c:pt>
                <c:pt idx="2">
                  <c:v>64</c:v>
                </c:pt>
                <c:pt idx="3">
                  <c:v>99</c:v>
                </c:pt>
                <c:pt idx="4">
                  <c:v>139</c:v>
                </c:pt>
                <c:pt idx="5">
                  <c:v>238</c:v>
                </c:pt>
                <c:pt idx="6">
                  <c:v>259</c:v>
                </c:pt>
                <c:pt idx="7">
                  <c:v>268</c:v>
                </c:pt>
                <c:pt idx="8">
                  <c:v>283</c:v>
                </c:pt>
                <c:pt idx="9">
                  <c:v>316</c:v>
                </c:pt>
                <c:pt idx="10">
                  <c:v>338</c:v>
                </c:pt>
                <c:pt idx="11">
                  <c:v>360</c:v>
                </c:pt>
                <c:pt idx="12">
                  <c:v>415</c:v>
                </c:pt>
                <c:pt idx="13">
                  <c:v>514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7793536"/>
        <c:axId val="137795072"/>
      </c:lineChart>
      <c:catAx>
        <c:axId val="137793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37795072"/>
        <c:crosses val="autoZero"/>
        <c:auto val="1"/>
        <c:lblAlgn val="ctr"/>
        <c:lblOffset val="100"/>
        <c:noMultiLvlLbl val="0"/>
      </c:catAx>
      <c:valAx>
        <c:axId val="1377950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779353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400" b="1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HOMICIDIOS NORTE DE SANTANDER</a:t>
            </a:r>
          </a:p>
          <a:p>
            <a:pPr>
              <a:defRPr sz="2000"/>
            </a:pPr>
            <a:r>
              <a:rPr lang="en-US" sz="2000"/>
              <a:t>1990-2012</a:t>
            </a:r>
          </a:p>
        </c:rich>
      </c:tx>
      <c:layout>
        <c:manualLayout>
          <c:xMode val="edge"/>
          <c:yMode val="edge"/>
          <c:x val="0.19915266841644791"/>
          <c:y val="3.703703703703703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5.0597820504845493E-2"/>
          <c:y val="0.42989391619808881"/>
          <c:w val="0.93888888888888888"/>
          <c:h val="0.48430774278215222"/>
        </c:manualLayout>
      </c:layout>
      <c:lineChart>
        <c:grouping val="standard"/>
        <c:varyColors val="0"/>
        <c:ser>
          <c:idx val="0"/>
          <c:order val="0"/>
          <c:tx>
            <c:strRef>
              <c:f>Homicidios!$A$902</c:f>
              <c:strCache>
                <c:ptCount val="1"/>
                <c:pt idx="0">
                  <c:v>Norte de Santander Total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Homicidios!$C$4:$Y$4</c:f>
              <c:numCache>
                <c:formatCode>General</c:formatCod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numCache>
            </c:numRef>
          </c:cat>
          <c:val>
            <c:numRef>
              <c:f>Homicidios!$B$902:$Y$902</c:f>
              <c:numCache>
                <c:formatCode>#,##0</c:formatCode>
                <c:ptCount val="24"/>
                <c:pt idx="1">
                  <c:v>696</c:v>
                </c:pt>
                <c:pt idx="2">
                  <c:v>735</c:v>
                </c:pt>
                <c:pt idx="3">
                  <c:v>778</c:v>
                </c:pt>
                <c:pt idx="4">
                  <c:v>831</c:v>
                </c:pt>
                <c:pt idx="5">
                  <c:v>769</c:v>
                </c:pt>
                <c:pt idx="6">
                  <c:v>756</c:v>
                </c:pt>
                <c:pt idx="7">
                  <c:v>916</c:v>
                </c:pt>
                <c:pt idx="8">
                  <c:v>873</c:v>
                </c:pt>
                <c:pt idx="9">
                  <c:v>878</c:v>
                </c:pt>
                <c:pt idx="10">
                  <c:v>1112</c:v>
                </c:pt>
                <c:pt idx="11">
                  <c:v>1379</c:v>
                </c:pt>
                <c:pt idx="12">
                  <c:v>1396</c:v>
                </c:pt>
                <c:pt idx="13">
                  <c:v>1908</c:v>
                </c:pt>
                <c:pt idx="14">
                  <c:v>1416</c:v>
                </c:pt>
                <c:pt idx="15">
                  <c:v>900</c:v>
                </c:pt>
                <c:pt idx="16">
                  <c:v>786</c:v>
                </c:pt>
                <c:pt idx="17">
                  <c:v>823</c:v>
                </c:pt>
                <c:pt idx="18">
                  <c:v>765</c:v>
                </c:pt>
                <c:pt idx="19">
                  <c:v>627</c:v>
                </c:pt>
                <c:pt idx="20">
                  <c:v>528</c:v>
                </c:pt>
                <c:pt idx="21">
                  <c:v>489</c:v>
                </c:pt>
                <c:pt idx="22">
                  <c:v>469</c:v>
                </c:pt>
                <c:pt idx="23">
                  <c:v>618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8248576"/>
        <c:axId val="138251264"/>
      </c:lineChart>
      <c:catAx>
        <c:axId val="13824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 algn="just">
              <a:defRPr sz="1400" b="1"/>
            </a:pPr>
            <a:endParaRPr lang="es-CO"/>
          </a:p>
        </c:txPr>
        <c:crossAx val="138251264"/>
        <c:crosses val="autoZero"/>
        <c:auto val="1"/>
        <c:lblAlgn val="r"/>
        <c:lblOffset val="100"/>
        <c:noMultiLvlLbl val="0"/>
      </c:catAx>
      <c:valAx>
        <c:axId val="138251264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382485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en-US" sz="1800"/>
              <a:t>MASACRES</a:t>
            </a:r>
            <a:r>
              <a:rPr lang="en-US" sz="1800" baseline="0"/>
              <a:t> NORTE DE SANTANDER</a:t>
            </a:r>
          </a:p>
          <a:p>
            <a:pPr>
              <a:defRPr sz="1800"/>
            </a:pPr>
            <a:r>
              <a:rPr lang="en-US" sz="1800" baseline="0"/>
              <a:t>1993-2012</a:t>
            </a:r>
            <a:endParaRPr lang="en-US" sz="1800"/>
          </a:p>
        </c:rich>
      </c:tx>
      <c:layout>
        <c:manualLayout>
          <c:xMode val="edge"/>
          <c:yMode val="edge"/>
          <c:x val="0.27708984326486003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1.7350157728706624E-2"/>
          <c:y val="0.18817706695489578"/>
          <c:w val="0.96529968454258674"/>
          <c:h val="0.711750954225425"/>
        </c:manualLayout>
      </c:layout>
      <c:lineChart>
        <c:grouping val="standard"/>
        <c:varyColors val="0"/>
        <c:ser>
          <c:idx val="0"/>
          <c:order val="0"/>
          <c:tx>
            <c:strRef>
              <c:f>Masacres!$A$424</c:f>
              <c:strCache>
                <c:ptCount val="1"/>
                <c:pt idx="0">
                  <c:v>Norte de Santander Total</c:v>
                </c:pt>
              </c:strCache>
            </c:strRef>
          </c:tx>
          <c:cat>
            <c:numRef>
              <c:f>Masacres!$C$4:$V$4</c:f>
              <c:numCache>
                <c:formatCode>General</c:formatCode>
                <c:ptCount val="20"/>
                <c:pt idx="0">
                  <c:v>1993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</c:numCache>
            </c:numRef>
          </c:cat>
          <c:val>
            <c:numRef>
              <c:f>Masacres!$B$424:$V$424</c:f>
              <c:numCache>
                <c:formatCode>#,##0</c:formatCode>
                <c:ptCount val="21"/>
                <c:pt idx="1">
                  <c:v>0</c:v>
                </c:pt>
                <c:pt idx="2">
                  <c:v>2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3</c:v>
                </c:pt>
                <c:pt idx="7">
                  <c:v>14</c:v>
                </c:pt>
                <c:pt idx="8">
                  <c:v>8</c:v>
                </c:pt>
                <c:pt idx="9">
                  <c:v>17</c:v>
                </c:pt>
                <c:pt idx="10">
                  <c:v>21</c:v>
                </c:pt>
                <c:pt idx="11">
                  <c:v>3</c:v>
                </c:pt>
                <c:pt idx="12">
                  <c:v>3</c:v>
                </c:pt>
                <c:pt idx="13">
                  <c:v>2</c:v>
                </c:pt>
                <c:pt idx="14">
                  <c:v>0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0</c:v>
                </c:pt>
                <c:pt idx="19">
                  <c:v>2</c:v>
                </c:pt>
                <c:pt idx="20">
                  <c:v>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8350592"/>
        <c:axId val="138352128"/>
      </c:lineChart>
      <c:catAx>
        <c:axId val="138350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38352128"/>
        <c:crosses val="autoZero"/>
        <c:auto val="1"/>
        <c:lblAlgn val="ctr"/>
        <c:lblOffset val="100"/>
        <c:noMultiLvlLbl val="0"/>
      </c:catAx>
      <c:valAx>
        <c:axId val="138352128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383505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O" sz="1400" dirty="0"/>
              <a:t>INICIATIVA</a:t>
            </a:r>
            <a:r>
              <a:rPr lang="es-CO" sz="1400" baseline="0" dirty="0"/>
              <a:t> DE LOS ACTORES EN EL CONFLICTO</a:t>
            </a:r>
          </a:p>
          <a:p>
            <a:pPr>
              <a:defRPr/>
            </a:pPr>
            <a:r>
              <a:rPr lang="es-CO" sz="1400" baseline="0" dirty="0"/>
              <a:t>A </a:t>
            </a:r>
            <a:r>
              <a:rPr lang="es-CO" sz="1400" baseline="0" dirty="0" smtClean="0"/>
              <a:t>ESCALA: GUERRA DE ESTADO</a:t>
            </a:r>
            <a:endParaRPr lang="es-CO" sz="1400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MEGAPROYECTOS!$C$22</c:f>
              <c:strCache>
                <c:ptCount val="1"/>
                <c:pt idx="0">
                  <c:v>POLO INSURGENTE</c:v>
                </c:pt>
              </c:strCache>
            </c:strRef>
          </c:tx>
          <c:cat>
            <c:numRef>
              <c:f>MEGAPROYECTOS!$B$23:$B$36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MEGAPROYECTOS!$C$23:$C$36</c:f>
              <c:numCache>
                <c:formatCode>General</c:formatCode>
                <c:ptCount val="14"/>
                <c:pt idx="0">
                  <c:v>7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11</c:v>
                </c:pt>
                <c:pt idx="5">
                  <c:v>10</c:v>
                </c:pt>
                <c:pt idx="6">
                  <c:v>6</c:v>
                </c:pt>
                <c:pt idx="7">
                  <c:v>14</c:v>
                </c:pt>
                <c:pt idx="8">
                  <c:v>6</c:v>
                </c:pt>
                <c:pt idx="9">
                  <c:v>2</c:v>
                </c:pt>
                <c:pt idx="10">
                  <c:v>6</c:v>
                </c:pt>
                <c:pt idx="11">
                  <c:v>5</c:v>
                </c:pt>
                <c:pt idx="12">
                  <c:v>8</c:v>
                </c:pt>
                <c:pt idx="13">
                  <c:v>11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MEGAPROYECTOS!$D$22</c:f>
              <c:strCache>
                <c:ptCount val="1"/>
                <c:pt idx="0">
                  <c:v>POLO CONTRAINSURGENTE</c:v>
                </c:pt>
              </c:strCache>
            </c:strRef>
          </c:tx>
          <c:cat>
            <c:numRef>
              <c:f>MEGAPROYECTOS!$B$23:$B$36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MEGAPROYECTOS!$D$23:$D$36</c:f>
              <c:numCache>
                <c:formatCode>General</c:formatCode>
                <c:ptCount val="1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15</c:v>
                </c:pt>
                <c:pt idx="4">
                  <c:v>20</c:v>
                </c:pt>
                <c:pt idx="5">
                  <c:v>18</c:v>
                </c:pt>
                <c:pt idx="6">
                  <c:v>10</c:v>
                </c:pt>
                <c:pt idx="7">
                  <c:v>7</c:v>
                </c:pt>
                <c:pt idx="8">
                  <c:v>6</c:v>
                </c:pt>
                <c:pt idx="9">
                  <c:v>12</c:v>
                </c:pt>
                <c:pt idx="10">
                  <c:v>7</c:v>
                </c:pt>
                <c:pt idx="11">
                  <c:v>3</c:v>
                </c:pt>
                <c:pt idx="12">
                  <c:v>1</c:v>
                </c:pt>
                <c:pt idx="13">
                  <c:v>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MEGAPROYECTOS!$E$22</c:f>
              <c:strCache>
                <c:ptCount val="1"/>
                <c:pt idx="0">
                  <c:v>TOTALES</c:v>
                </c:pt>
              </c:strCache>
            </c:strRef>
          </c:tx>
          <c:cat>
            <c:numRef>
              <c:f>MEGAPROYECTOS!$B$23:$B$36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MEGAPROYECTOS!$E$23:$E$36</c:f>
              <c:numCache>
                <c:formatCode>General</c:formatCode>
                <c:ptCount val="14"/>
                <c:pt idx="0">
                  <c:v>3.4</c:v>
                </c:pt>
                <c:pt idx="1">
                  <c:v>7.3</c:v>
                </c:pt>
                <c:pt idx="2">
                  <c:v>16</c:v>
                </c:pt>
                <c:pt idx="3">
                  <c:v>20.100000000000001</c:v>
                </c:pt>
                <c:pt idx="4">
                  <c:v>19.899999999999999</c:v>
                </c:pt>
                <c:pt idx="5">
                  <c:v>15.2</c:v>
                </c:pt>
                <c:pt idx="6">
                  <c:v>5.6</c:v>
                </c:pt>
                <c:pt idx="7">
                  <c:v>3.4</c:v>
                </c:pt>
                <c:pt idx="8">
                  <c:v>2.9</c:v>
                </c:pt>
                <c:pt idx="9">
                  <c:v>4.2</c:v>
                </c:pt>
                <c:pt idx="10">
                  <c:v>3.5</c:v>
                </c:pt>
                <c:pt idx="11">
                  <c:v>4.9000000000000004</c:v>
                </c:pt>
                <c:pt idx="12">
                  <c:v>9</c:v>
                </c:pt>
                <c:pt idx="13">
                  <c:v>13.2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0161792"/>
        <c:axId val="140163328"/>
      </c:lineChart>
      <c:catAx>
        <c:axId val="140161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40163328"/>
        <c:crosses val="autoZero"/>
        <c:auto val="1"/>
        <c:lblAlgn val="ctr"/>
        <c:lblOffset val="100"/>
        <c:noMultiLvlLbl val="0"/>
      </c:catAx>
      <c:valAx>
        <c:axId val="1401633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0161792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400" b="1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s-CO" sz="2000"/>
              <a:t>PIB</a:t>
            </a:r>
            <a:r>
              <a:rPr lang="es-CO" sz="2000" baseline="0"/>
              <a:t> NACIONAL</a:t>
            </a:r>
            <a:endParaRPr lang="es-CO" sz="200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cat>
            <c:numRef>
              <c:f>MEGAPROYECTOS!$B$52:$B$64</c:f>
              <c:numCache>
                <c:formatCode>General</c:formatCode>
                <c:ptCount val="13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</c:numCache>
            </c:numRef>
          </c:cat>
          <c:val>
            <c:numRef>
              <c:f>MEGAPROYECTOS!$D$52:$D$64</c:f>
              <c:numCache>
                <c:formatCode>General</c:formatCode>
                <c:ptCount val="13"/>
                <c:pt idx="0">
                  <c:v>-5</c:v>
                </c:pt>
                <c:pt idx="1">
                  <c:v>3</c:v>
                </c:pt>
                <c:pt idx="2">
                  <c:v>1.5</c:v>
                </c:pt>
                <c:pt idx="3">
                  <c:v>2</c:v>
                </c:pt>
                <c:pt idx="4">
                  <c:v>3.7</c:v>
                </c:pt>
                <c:pt idx="5">
                  <c:v>3.6</c:v>
                </c:pt>
                <c:pt idx="6">
                  <c:v>5.2</c:v>
                </c:pt>
                <c:pt idx="7">
                  <c:v>6.8</c:v>
                </c:pt>
                <c:pt idx="8">
                  <c:v>8.1999999999999993</c:v>
                </c:pt>
                <c:pt idx="9">
                  <c:v>2.5</c:v>
                </c:pt>
                <c:pt idx="10">
                  <c:v>8.8000000000000007</c:v>
                </c:pt>
                <c:pt idx="11">
                  <c:v>4.3</c:v>
                </c:pt>
                <c:pt idx="12">
                  <c:v>5.9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1922304"/>
        <c:axId val="141923840"/>
      </c:lineChart>
      <c:catAx>
        <c:axId val="141922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es-CO"/>
          </a:p>
        </c:txPr>
        <c:crossAx val="141923840"/>
        <c:crosses val="autoZero"/>
        <c:auto val="1"/>
        <c:lblAlgn val="ctr"/>
        <c:lblOffset val="100"/>
        <c:noMultiLvlLbl val="0"/>
      </c:catAx>
      <c:valAx>
        <c:axId val="1419238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19223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s-CO" sz="1600"/>
              <a:t>PRODUCCIÓN DE CARBÓN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cat>
            <c:numRef>
              <c:f>MEGAPROYECTOS!$B$52:$B$59</c:f>
              <c:numCache>
                <c:formatCode>General</c:formatCode>
                <c:ptCount val="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</c:numCache>
            </c:numRef>
          </c:cat>
          <c:val>
            <c:numRef>
              <c:f>MEGAPROYECTOS!$G$52:$G$59</c:f>
              <c:numCache>
                <c:formatCode>General</c:formatCode>
                <c:ptCount val="8"/>
                <c:pt idx="0">
                  <c:v>787</c:v>
                </c:pt>
                <c:pt idx="1">
                  <c:v>760</c:v>
                </c:pt>
                <c:pt idx="2">
                  <c:v>929</c:v>
                </c:pt>
                <c:pt idx="3">
                  <c:v>906</c:v>
                </c:pt>
                <c:pt idx="4">
                  <c:v>1600</c:v>
                </c:pt>
                <c:pt idx="5">
                  <c:v>1283</c:v>
                </c:pt>
                <c:pt idx="6">
                  <c:v>1404</c:v>
                </c:pt>
                <c:pt idx="7">
                  <c:v>1677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2146176"/>
        <c:axId val="142352768"/>
      </c:lineChart>
      <c:catAx>
        <c:axId val="142146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CO"/>
          </a:p>
        </c:txPr>
        <c:crossAx val="142352768"/>
        <c:crosses val="autoZero"/>
        <c:auto val="1"/>
        <c:lblAlgn val="ctr"/>
        <c:lblOffset val="100"/>
        <c:noMultiLvlLbl val="0"/>
      </c:catAx>
      <c:valAx>
        <c:axId val="1423527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21461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es-CO" sz="2400"/>
              <a:t>PRODUCCIÓN DE PETROLEO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dLbls>
            <c:txPr>
              <a:bodyPr/>
              <a:lstStyle/>
              <a:p>
                <a:pPr>
                  <a:defRPr sz="1600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MEGAPROYECTOS!$B$53:$B$65</c:f>
              <c:numCache>
                <c:formatCode>General</c:formatCod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numCache>
            </c:numRef>
          </c:cat>
          <c:val>
            <c:numRef>
              <c:f>MEGAPROYECTOS!$J$53:$J$65</c:f>
              <c:numCache>
                <c:formatCode>General</c:formatCode>
                <c:ptCount val="13"/>
                <c:pt idx="0">
                  <c:v>687</c:v>
                </c:pt>
                <c:pt idx="1">
                  <c:v>604</c:v>
                </c:pt>
                <c:pt idx="2">
                  <c:v>577</c:v>
                </c:pt>
                <c:pt idx="3">
                  <c:v>540</c:v>
                </c:pt>
                <c:pt idx="4">
                  <c:v>528</c:v>
                </c:pt>
                <c:pt idx="5">
                  <c:v>526</c:v>
                </c:pt>
                <c:pt idx="6">
                  <c:v>527</c:v>
                </c:pt>
                <c:pt idx="7">
                  <c:v>531</c:v>
                </c:pt>
                <c:pt idx="8">
                  <c:v>588</c:v>
                </c:pt>
                <c:pt idx="9">
                  <c:v>671</c:v>
                </c:pt>
                <c:pt idx="10">
                  <c:v>786</c:v>
                </c:pt>
                <c:pt idx="11">
                  <c:v>915</c:v>
                </c:pt>
                <c:pt idx="12">
                  <c:v>944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2512128"/>
        <c:axId val="142514816"/>
      </c:lineChart>
      <c:catAx>
        <c:axId val="142512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s-CO"/>
          </a:p>
        </c:txPr>
        <c:crossAx val="142514816"/>
        <c:crosses val="autoZero"/>
        <c:auto val="1"/>
        <c:lblAlgn val="ctr"/>
        <c:lblOffset val="100"/>
        <c:noMultiLvlLbl val="0"/>
      </c:catAx>
      <c:valAx>
        <c:axId val="142514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25121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b="1"/>
      </a:pPr>
      <a:endParaRPr lang="es-CO"/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s-CO" sz="2000"/>
              <a:t>PRUEBAS</a:t>
            </a:r>
            <a:r>
              <a:rPr lang="es-CO" sz="2000" baseline="0"/>
              <a:t> SÍSMICAS (kM e)</a:t>
            </a:r>
            <a:endParaRPr lang="es-CO" sz="200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5.9022747156605423E-2"/>
          <c:y val="0.19486111111111112"/>
          <c:w val="0.92606146106736653"/>
          <c:h val="0.66246792067658211"/>
        </c:manualLayout>
      </c:layout>
      <c:lineChart>
        <c:grouping val="standard"/>
        <c:varyColors val="0"/>
        <c:ser>
          <c:idx val="0"/>
          <c:order val="0"/>
          <c:cat>
            <c:numRef>
              <c:f>MEGAPROYECTOS!$B$48:$B$65</c:f>
              <c:numCache>
                <c:formatCode>General</c:formatCode>
                <c:ptCount val="18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</c:numCache>
            </c:numRef>
          </c:cat>
          <c:val>
            <c:numRef>
              <c:f>MEGAPROYECTOS!$F$48:$F$65</c:f>
              <c:numCache>
                <c:formatCode>General</c:formatCode>
                <c:ptCount val="18"/>
                <c:pt idx="0">
                  <c:v>2.1800000000000002</c:v>
                </c:pt>
                <c:pt idx="1">
                  <c:v>2.15</c:v>
                </c:pt>
                <c:pt idx="2">
                  <c:v>2.72</c:v>
                </c:pt>
                <c:pt idx="3">
                  <c:v>2.08</c:v>
                </c:pt>
                <c:pt idx="4">
                  <c:v>0.56000000000000005</c:v>
                </c:pt>
                <c:pt idx="5">
                  <c:v>1.36</c:v>
                </c:pt>
                <c:pt idx="6">
                  <c:v>2.4</c:v>
                </c:pt>
                <c:pt idx="7">
                  <c:v>2.0699999999999998</c:v>
                </c:pt>
                <c:pt idx="8">
                  <c:v>3.47</c:v>
                </c:pt>
                <c:pt idx="9">
                  <c:v>6.77</c:v>
                </c:pt>
                <c:pt idx="10">
                  <c:v>11.9</c:v>
                </c:pt>
                <c:pt idx="11">
                  <c:v>26.49</c:v>
                </c:pt>
                <c:pt idx="12">
                  <c:v>9.9700000000000006</c:v>
                </c:pt>
                <c:pt idx="13">
                  <c:v>16.29</c:v>
                </c:pt>
                <c:pt idx="14">
                  <c:v>20.12</c:v>
                </c:pt>
                <c:pt idx="15">
                  <c:v>25.96</c:v>
                </c:pt>
                <c:pt idx="16">
                  <c:v>23.96</c:v>
                </c:pt>
                <c:pt idx="17">
                  <c:v>18.21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2766080"/>
        <c:axId val="142767616"/>
      </c:lineChart>
      <c:catAx>
        <c:axId val="142766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es-CO"/>
          </a:p>
        </c:txPr>
        <c:crossAx val="142767616"/>
        <c:crosses val="autoZero"/>
        <c:auto val="1"/>
        <c:lblAlgn val="ctr"/>
        <c:lblOffset val="100"/>
        <c:noMultiLvlLbl val="0"/>
      </c:catAx>
      <c:valAx>
        <c:axId val="1427676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27660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es-CO" sz="2400"/>
              <a:t>POZOS</a:t>
            </a:r>
            <a:r>
              <a:rPr lang="es-CO" sz="2400" baseline="0"/>
              <a:t> PETROLERO PERFORADOS</a:t>
            </a:r>
            <a:endParaRPr lang="es-CO" sz="240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cat>
            <c:numRef>
              <c:f>MEGAPROYECTOS!$B$51:$B$65</c:f>
              <c:numCache>
                <c:formatCode>General</c:formatCode>
                <c:ptCount val="15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</c:numCache>
            </c:numRef>
          </c:cat>
          <c:val>
            <c:numRef>
              <c:f>MEGAPROYECTOS!$I$51:$I$65</c:f>
              <c:numCache>
                <c:formatCode>General</c:formatCode>
                <c:ptCount val="15"/>
                <c:pt idx="0">
                  <c:v>16</c:v>
                </c:pt>
                <c:pt idx="1">
                  <c:v>13</c:v>
                </c:pt>
                <c:pt idx="2">
                  <c:v>16</c:v>
                </c:pt>
                <c:pt idx="3">
                  <c:v>0</c:v>
                </c:pt>
                <c:pt idx="4">
                  <c:v>10</c:v>
                </c:pt>
                <c:pt idx="5">
                  <c:v>28</c:v>
                </c:pt>
                <c:pt idx="6">
                  <c:v>21</c:v>
                </c:pt>
                <c:pt idx="7">
                  <c:v>35</c:v>
                </c:pt>
                <c:pt idx="8">
                  <c:v>56</c:v>
                </c:pt>
                <c:pt idx="9">
                  <c:v>70</c:v>
                </c:pt>
                <c:pt idx="10">
                  <c:v>99</c:v>
                </c:pt>
                <c:pt idx="11">
                  <c:v>75</c:v>
                </c:pt>
                <c:pt idx="12">
                  <c:v>112</c:v>
                </c:pt>
                <c:pt idx="13">
                  <c:v>0</c:v>
                </c:pt>
                <c:pt idx="14">
                  <c:v>130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3059584"/>
        <c:axId val="143606144"/>
      </c:lineChart>
      <c:catAx>
        <c:axId val="143059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es-CO"/>
          </a:p>
        </c:txPr>
        <c:crossAx val="143606144"/>
        <c:crosses val="autoZero"/>
        <c:auto val="1"/>
        <c:lblAlgn val="ctr"/>
        <c:lblOffset val="100"/>
        <c:noMultiLvlLbl val="0"/>
      </c:catAx>
      <c:valAx>
        <c:axId val="1436061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30595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2000"/>
          </a:pPr>
          <a:endParaRPr lang="es-CO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CURVA DE DEGRADACIÓN</c:v>
          </c:tx>
          <c:spPr>
            <a:ln w="28575">
              <a:noFill/>
            </a:ln>
          </c:spPr>
          <c:trendline>
            <c:spPr>
              <a:ln>
                <a:solidFill>
                  <a:srgbClr val="FF0000"/>
                </a:solidFill>
              </a:ln>
            </c:spPr>
            <c:trendlineType val="linear"/>
            <c:dispRSqr val="0"/>
            <c:dispEq val="0"/>
          </c:trendline>
          <c:xVal>
            <c:numRef>
              <c:f>EPL!$C$6:$C$19</c:f>
              <c:numCache>
                <c:formatCode>General</c:formatCode>
                <c:ptCount val="14"/>
                <c:pt idx="0">
                  <c:v>0</c:v>
                </c:pt>
                <c:pt idx="1">
                  <c:v>4</c:v>
                </c:pt>
                <c:pt idx="2">
                  <c:v>6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2</c:v>
                </c:pt>
                <c:pt idx="13">
                  <c:v>3</c:v>
                </c:pt>
              </c:numCache>
            </c:numRef>
          </c:xVal>
          <c:yVal>
            <c:numRef>
              <c:f>EPL!$D$6:$D$19</c:f>
              <c:numCache>
                <c:formatCode>General</c:formatCode>
                <c:ptCount val="14"/>
                <c:pt idx="0">
                  <c:v>0</c:v>
                </c:pt>
                <c:pt idx="1">
                  <c:v>3</c:v>
                </c:pt>
                <c:pt idx="2">
                  <c:v>5</c:v>
                </c:pt>
                <c:pt idx="3">
                  <c:v>2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2</c:v>
                </c:pt>
                <c:pt idx="13">
                  <c:v>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335360"/>
        <c:axId val="118341632"/>
      </c:scatterChart>
      <c:valAx>
        <c:axId val="118335360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s-CO" sz="1600"/>
                  <a:t>ACCIONES DE GUERRA EJECUTADAS 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8341632"/>
        <c:crosses val="autoZero"/>
        <c:crossBetween val="midCat"/>
      </c:valAx>
      <c:valAx>
        <c:axId val="118341632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s-CO" sz="1600"/>
                  <a:t>ACCIONES DEGRADANTES (DIH)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8335360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CURVA DE DEGRADACIÓN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CURVA DE DEGRADACIÓN</c:v>
          </c:tx>
          <c:spPr>
            <a:ln w="28575">
              <a:noFill/>
            </a:ln>
          </c:spPr>
          <c:trendline>
            <c:spPr>
              <a:ln>
                <a:solidFill>
                  <a:srgbClr val="FF0000"/>
                </a:solidFill>
              </a:ln>
            </c:spPr>
            <c:trendlineType val="linear"/>
            <c:dispRSqr val="0"/>
            <c:dispEq val="0"/>
          </c:trendline>
          <c:xVal>
            <c:numRef>
              <c:f>FFAA!$C$6:$C$19</c:f>
              <c:numCache>
                <c:formatCode>General</c:formatCode>
                <c:ptCount val="14"/>
                <c:pt idx="0">
                  <c:v>3</c:v>
                </c:pt>
                <c:pt idx="1">
                  <c:v>7</c:v>
                </c:pt>
                <c:pt idx="2">
                  <c:v>8</c:v>
                </c:pt>
                <c:pt idx="3">
                  <c:v>20</c:v>
                </c:pt>
                <c:pt idx="4">
                  <c:v>19</c:v>
                </c:pt>
                <c:pt idx="5">
                  <c:v>20</c:v>
                </c:pt>
                <c:pt idx="6">
                  <c:v>11</c:v>
                </c:pt>
                <c:pt idx="7">
                  <c:v>8</c:v>
                </c:pt>
                <c:pt idx="8">
                  <c:v>14</c:v>
                </c:pt>
                <c:pt idx="9">
                  <c:v>31</c:v>
                </c:pt>
                <c:pt idx="10">
                  <c:v>18</c:v>
                </c:pt>
                <c:pt idx="11">
                  <c:v>5</c:v>
                </c:pt>
                <c:pt idx="12">
                  <c:v>11</c:v>
                </c:pt>
                <c:pt idx="13">
                  <c:v>6</c:v>
                </c:pt>
              </c:numCache>
            </c:numRef>
          </c:xVal>
          <c:yVal>
            <c:numRef>
              <c:f>FFAA!$D$6:$D$19</c:f>
              <c:numCache>
                <c:formatCode>General</c:formatCode>
                <c:ptCount val="14"/>
                <c:pt idx="0">
                  <c:v>0</c:v>
                </c:pt>
                <c:pt idx="1">
                  <c:v>2</c:v>
                </c:pt>
                <c:pt idx="2">
                  <c:v>1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8</c:v>
                </c:pt>
                <c:pt idx="9">
                  <c:v>19</c:v>
                </c:pt>
                <c:pt idx="10">
                  <c:v>11</c:v>
                </c:pt>
                <c:pt idx="11">
                  <c:v>2</c:v>
                </c:pt>
                <c:pt idx="12">
                  <c:v>8</c:v>
                </c:pt>
                <c:pt idx="13">
                  <c:v>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777344"/>
        <c:axId val="118779264"/>
      </c:scatterChart>
      <c:valAx>
        <c:axId val="118777344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 sz="1600" b="1"/>
                </a:pPr>
                <a:r>
                  <a:rPr lang="es-CO" sz="1600" b="1"/>
                  <a:t>ACCIONES DE GUERRA EJECUTADOS</a:t>
                </a:r>
                <a:r>
                  <a:rPr lang="es-CO" sz="1600" b="1" baseline="0"/>
                  <a:t> </a:t>
                </a:r>
                <a:endParaRPr lang="es-CO" sz="1600" b="1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8779264"/>
        <c:crosses val="autoZero"/>
        <c:crossBetween val="midCat"/>
      </c:valAx>
      <c:valAx>
        <c:axId val="118779264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s-CO" sz="1600"/>
                  <a:t>ACCIONES DEGRADANTES (DIH)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877734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CURVA DE DEGRADACIÓN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CURVA DE DEGRADACIÓN</c:v>
          </c:tx>
          <c:spPr>
            <a:ln w="28575">
              <a:noFill/>
            </a:ln>
          </c:spPr>
          <c:trendline>
            <c:spPr>
              <a:ln>
                <a:solidFill>
                  <a:srgbClr val="FF0000"/>
                </a:solidFill>
              </a:ln>
            </c:spPr>
            <c:trendlineType val="linear"/>
            <c:dispRSqr val="0"/>
            <c:dispEq val="0"/>
          </c:trendline>
          <c:xVal>
            <c:numRef>
              <c:f>PARAMILITARES!$C$6:$C$19</c:f>
              <c:numCache>
                <c:formatCode>General</c:formatCode>
                <c:ptCount val="14"/>
                <c:pt idx="0">
                  <c:v>4</c:v>
                </c:pt>
                <c:pt idx="1">
                  <c:v>24</c:v>
                </c:pt>
                <c:pt idx="2">
                  <c:v>18</c:v>
                </c:pt>
                <c:pt idx="3">
                  <c:v>15</c:v>
                </c:pt>
                <c:pt idx="4">
                  <c:v>21</c:v>
                </c:pt>
                <c:pt idx="5">
                  <c:v>79</c:v>
                </c:pt>
                <c:pt idx="6">
                  <c:v>10</c:v>
                </c:pt>
                <c:pt idx="7">
                  <c:v>1</c:v>
                </c:pt>
                <c:pt idx="8">
                  <c:v>1</c:v>
                </c:pt>
                <c:pt idx="9">
                  <c:v>2</c:v>
                </c:pt>
                <c:pt idx="10">
                  <c:v>4</c:v>
                </c:pt>
                <c:pt idx="11">
                  <c:v>17</c:v>
                </c:pt>
                <c:pt idx="12">
                  <c:v>44</c:v>
                </c:pt>
                <c:pt idx="13">
                  <c:v>93</c:v>
                </c:pt>
              </c:numCache>
            </c:numRef>
          </c:xVal>
          <c:yVal>
            <c:numRef>
              <c:f>PARAMILITARES!$D$6:$D$19</c:f>
              <c:numCache>
                <c:formatCode>General</c:formatCode>
                <c:ptCount val="14"/>
                <c:pt idx="0">
                  <c:v>4</c:v>
                </c:pt>
                <c:pt idx="1">
                  <c:v>24</c:v>
                </c:pt>
                <c:pt idx="2">
                  <c:v>18</c:v>
                </c:pt>
                <c:pt idx="3">
                  <c:v>15</c:v>
                </c:pt>
                <c:pt idx="4">
                  <c:v>18</c:v>
                </c:pt>
                <c:pt idx="5">
                  <c:v>79</c:v>
                </c:pt>
                <c:pt idx="6">
                  <c:v>10</c:v>
                </c:pt>
                <c:pt idx="7">
                  <c:v>1</c:v>
                </c:pt>
                <c:pt idx="8">
                  <c:v>1</c:v>
                </c:pt>
                <c:pt idx="9">
                  <c:v>2</c:v>
                </c:pt>
                <c:pt idx="10">
                  <c:v>4</c:v>
                </c:pt>
                <c:pt idx="11">
                  <c:v>17</c:v>
                </c:pt>
                <c:pt idx="12">
                  <c:v>44</c:v>
                </c:pt>
                <c:pt idx="13">
                  <c:v>93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8748288"/>
        <c:axId val="118750208"/>
      </c:scatterChart>
      <c:valAx>
        <c:axId val="118748288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 sz="1600" b="1"/>
                </a:pPr>
                <a:r>
                  <a:rPr lang="es-CO" sz="1600" b="1"/>
                  <a:t>ACCIONES DE GUERRA EJECUTADAS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8750208"/>
        <c:crosses val="autoZero"/>
        <c:crossBetween val="midCat"/>
      </c:valAx>
      <c:valAx>
        <c:axId val="118750208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s-CO" sz="1600"/>
                  <a:t>CCIONES DEGRADANTES(DIH) 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874828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400"/>
              <a:t>CURVA DE DEGRADACIÓN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CURVA DE DEGRADACIÓN</c:v>
          </c:tx>
          <c:spPr>
            <a:ln w="28575">
              <a:noFill/>
            </a:ln>
          </c:spPr>
          <c:trendline>
            <c:spPr>
              <a:ln>
                <a:solidFill>
                  <a:srgbClr val="FF0000"/>
                </a:solidFill>
              </a:ln>
            </c:spPr>
            <c:trendlineType val="linear"/>
            <c:dispRSqr val="0"/>
            <c:dispEq val="0"/>
          </c:trendline>
          <c:xVal>
            <c:numRef>
              <c:f>DESCONOCIDO!$C$4:$C$17</c:f>
              <c:numCache>
                <c:formatCode>0</c:formatCode>
                <c:ptCount val="14"/>
                <c:pt idx="0">
                  <c:v>16</c:v>
                </c:pt>
                <c:pt idx="1">
                  <c:v>29</c:v>
                </c:pt>
                <c:pt idx="2">
                  <c:v>115</c:v>
                </c:pt>
                <c:pt idx="3">
                  <c:v>145</c:v>
                </c:pt>
                <c:pt idx="4">
                  <c:v>134</c:v>
                </c:pt>
                <c:pt idx="5">
                  <c:v>39</c:v>
                </c:pt>
                <c:pt idx="6">
                  <c:v>27</c:v>
                </c:pt>
                <c:pt idx="7">
                  <c:v>9</c:v>
                </c:pt>
                <c:pt idx="8">
                  <c:v>4</c:v>
                </c:pt>
                <c:pt idx="9">
                  <c:v>6</c:v>
                </c:pt>
                <c:pt idx="10">
                  <c:v>5</c:v>
                </c:pt>
                <c:pt idx="11">
                  <c:v>18</c:v>
                </c:pt>
                <c:pt idx="12">
                  <c:v>16</c:v>
                </c:pt>
                <c:pt idx="13">
                  <c:v>16</c:v>
                </c:pt>
              </c:numCache>
            </c:numRef>
          </c:xVal>
          <c:yVal>
            <c:numRef>
              <c:f>DESCONOCIDO!$D$4:$D$17</c:f>
              <c:numCache>
                <c:formatCode>0</c:formatCode>
                <c:ptCount val="14"/>
                <c:pt idx="0">
                  <c:v>15</c:v>
                </c:pt>
                <c:pt idx="1">
                  <c:v>26</c:v>
                </c:pt>
                <c:pt idx="2">
                  <c:v>114</c:v>
                </c:pt>
                <c:pt idx="3">
                  <c:v>145</c:v>
                </c:pt>
                <c:pt idx="4">
                  <c:v>132</c:v>
                </c:pt>
                <c:pt idx="5">
                  <c:v>37</c:v>
                </c:pt>
                <c:pt idx="6">
                  <c:v>27</c:v>
                </c:pt>
                <c:pt idx="7">
                  <c:v>7</c:v>
                </c:pt>
                <c:pt idx="8">
                  <c:v>1</c:v>
                </c:pt>
                <c:pt idx="9">
                  <c:v>3</c:v>
                </c:pt>
                <c:pt idx="10">
                  <c:v>4</c:v>
                </c:pt>
                <c:pt idx="11">
                  <c:v>18</c:v>
                </c:pt>
                <c:pt idx="12">
                  <c:v>16</c:v>
                </c:pt>
                <c:pt idx="13">
                  <c:v>15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051008"/>
        <c:axId val="119052928"/>
      </c:scatterChart>
      <c:valAx>
        <c:axId val="119051008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s-CO"/>
                  <a:t>ACCIONES DE GUERRA EJECUTADAS</a:t>
                </a: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crossAx val="119052928"/>
        <c:crosses val="autoZero"/>
        <c:crossBetween val="midCat"/>
      </c:valAx>
      <c:valAx>
        <c:axId val="119052928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s-CO"/>
                  <a:t>ACCIONES DEGRADANTES </a:t>
                </a: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crossAx val="11905100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400"/>
              <a:t>ACCIONES</a:t>
            </a:r>
            <a:r>
              <a:rPr lang="en-US" sz="1400" baseline="0"/>
              <a:t> </a:t>
            </a:r>
            <a:r>
              <a:rPr lang="en-US" sz="1400"/>
              <a:t>TOTALES CATATUMBO</a:t>
            </a:r>
          </a:p>
          <a:p>
            <a:pPr>
              <a:defRPr/>
            </a:pPr>
            <a:r>
              <a:rPr lang="en-US" sz="1400"/>
              <a:t>1998-2011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MEGAPROYECTOS!$I$3</c:f>
              <c:strCache>
                <c:ptCount val="1"/>
                <c:pt idx="0">
                  <c:v>TOTALES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MEGAPROYECTOS!$B$4:$B$17</c:f>
              <c:numCache>
                <c:formatCode>General</c:formatCode>
                <c:ptCount val="14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</c:numCache>
            </c:numRef>
          </c:cat>
          <c:val>
            <c:numRef>
              <c:f>MEGAPROYECTOS!$I$4:$I$17</c:f>
              <c:numCache>
                <c:formatCode>General</c:formatCode>
                <c:ptCount val="14"/>
                <c:pt idx="0">
                  <c:v>34</c:v>
                </c:pt>
                <c:pt idx="1">
                  <c:v>73</c:v>
                </c:pt>
                <c:pt idx="2">
                  <c:v>160</c:v>
                </c:pt>
                <c:pt idx="3">
                  <c:v>201</c:v>
                </c:pt>
                <c:pt idx="4">
                  <c:v>199</c:v>
                </c:pt>
                <c:pt idx="5">
                  <c:v>152</c:v>
                </c:pt>
                <c:pt idx="6">
                  <c:v>56</c:v>
                </c:pt>
                <c:pt idx="7">
                  <c:v>34</c:v>
                </c:pt>
                <c:pt idx="8">
                  <c:v>29</c:v>
                </c:pt>
                <c:pt idx="9">
                  <c:v>42</c:v>
                </c:pt>
                <c:pt idx="10">
                  <c:v>35</c:v>
                </c:pt>
                <c:pt idx="11">
                  <c:v>49</c:v>
                </c:pt>
                <c:pt idx="12">
                  <c:v>90</c:v>
                </c:pt>
                <c:pt idx="13">
                  <c:v>132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762112"/>
        <c:axId val="119555584"/>
      </c:lineChart>
      <c:catAx>
        <c:axId val="118762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es-CO"/>
          </a:p>
        </c:txPr>
        <c:crossAx val="119555584"/>
        <c:crosses val="autoZero"/>
        <c:auto val="1"/>
        <c:lblAlgn val="ctr"/>
        <c:lblOffset val="100"/>
        <c:noMultiLvlLbl val="0"/>
      </c:catAx>
      <c:valAx>
        <c:axId val="1195555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87621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9E9A4-09F1-4548-987D-1B918976D1E9}" type="datetimeFigureOut">
              <a:rPr lang="es-CO" smtClean="0"/>
              <a:t>11/10/2013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81273-8926-49A1-A97C-3B535A4D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2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54F08-955D-4F7D-B2D2-DCEE94A6BB35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845E-6E64-4396-B98A-1DB7B18F5F23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54F08-955D-4F7D-B2D2-DCEE94A6BB35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845E-6E64-4396-B98A-1DB7B18F5F23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54F08-955D-4F7D-B2D2-DCEE94A6BB35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845E-6E64-4396-B98A-1DB7B18F5F23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54F08-955D-4F7D-B2D2-DCEE94A6BB35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845E-6E64-4396-B98A-1DB7B18F5F23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54F08-955D-4F7D-B2D2-DCEE94A6BB35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845E-6E64-4396-B98A-1DB7B18F5F23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54F08-955D-4F7D-B2D2-DCEE94A6BB35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845E-6E64-4396-B98A-1DB7B18F5F23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54F08-955D-4F7D-B2D2-DCEE94A6BB35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845E-6E64-4396-B98A-1DB7B18F5F23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54F08-955D-4F7D-B2D2-DCEE94A6BB35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845E-6E64-4396-B98A-1DB7B18F5F23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54F08-955D-4F7D-B2D2-DCEE94A6BB35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845E-6E64-4396-B98A-1DB7B18F5F23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54F08-955D-4F7D-B2D2-DCEE94A6BB35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845E-6E64-4396-B98A-1DB7B18F5F23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54F08-955D-4F7D-B2D2-DCEE94A6BB35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8845E-6E64-4396-B98A-1DB7B18F5F23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54F08-955D-4F7D-B2D2-DCEE94A6BB35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8845E-6E64-4396-B98A-1DB7B18F5F23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15616" y="980728"/>
            <a:ext cx="69127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es-CO" sz="2400" b="1" u="sng" dirty="0">
                <a:latin typeface="Arial" pitchFamily="34" charset="0"/>
                <a:cs typeface="Arial" pitchFamily="34" charset="0"/>
              </a:rPr>
              <a:t>LA DEGRADACIÓN DE LA GUERRA </a:t>
            </a:r>
            <a:endParaRPr lang="es-CO" sz="2400" b="1" u="sng" dirty="0" smtClean="0">
              <a:latin typeface="Arial" pitchFamily="34" charset="0"/>
              <a:cs typeface="Arial" pitchFamily="34" charset="0"/>
            </a:endParaRPr>
          </a:p>
          <a:p>
            <a:pPr algn="ctr" fontAlgn="b"/>
            <a:r>
              <a:rPr lang="es-CO" sz="2400" b="1" u="sng" dirty="0" smtClean="0">
                <a:latin typeface="Arial" pitchFamily="34" charset="0"/>
                <a:cs typeface="Arial" pitchFamily="34" charset="0"/>
              </a:rPr>
              <a:t>EN LA REGIÓN </a:t>
            </a:r>
            <a:r>
              <a:rPr lang="es-CO" sz="2400" b="1" u="sng" dirty="0">
                <a:latin typeface="Arial" pitchFamily="34" charset="0"/>
                <a:cs typeface="Arial" pitchFamily="34" charset="0"/>
              </a:rPr>
              <a:t>DEL </a:t>
            </a:r>
            <a:r>
              <a:rPr lang="es-CO" sz="2400" b="1" u="sng" dirty="0" smtClean="0">
                <a:latin typeface="Arial" pitchFamily="34" charset="0"/>
                <a:cs typeface="Arial" pitchFamily="34" charset="0"/>
              </a:rPr>
              <a:t>CATATUMBO</a:t>
            </a:r>
          </a:p>
          <a:p>
            <a:pPr algn="ctr" fontAlgn="b"/>
            <a:r>
              <a:rPr lang="es-CO" sz="2000" b="1" dirty="0" smtClean="0">
                <a:latin typeface="Arial" pitchFamily="34" charset="0"/>
                <a:cs typeface="Arial" pitchFamily="34" charset="0"/>
              </a:rPr>
              <a:t>NORTE DE SANTANDER</a:t>
            </a:r>
          </a:p>
          <a:p>
            <a:pPr algn="ctr" fontAlgn="b"/>
            <a:r>
              <a:rPr lang="es-CO" sz="2000" b="1" dirty="0" smtClean="0">
                <a:latin typeface="Arial" pitchFamily="34" charset="0"/>
                <a:cs typeface="Arial" pitchFamily="34" charset="0"/>
              </a:rPr>
              <a:t>1998-2011</a:t>
            </a:r>
          </a:p>
          <a:p>
            <a:pPr algn="ctr" fontAlgn="b"/>
            <a:endParaRPr lang="es-CO" b="1" dirty="0" smtClean="0">
              <a:latin typeface="Arial" pitchFamily="34" charset="0"/>
              <a:cs typeface="Arial" pitchFamily="34" charset="0"/>
            </a:endParaRPr>
          </a:p>
          <a:p>
            <a:pPr algn="ctr" fontAlgn="b"/>
            <a:endParaRPr lang="es-CO" b="1" dirty="0">
              <a:latin typeface="Arial" pitchFamily="34" charset="0"/>
              <a:cs typeface="Arial" pitchFamily="34" charset="0"/>
            </a:endParaRPr>
          </a:p>
          <a:p>
            <a:pPr algn="ctr" fontAlgn="b"/>
            <a:r>
              <a:rPr lang="es-CO" sz="2400" b="1" dirty="0" smtClean="0">
                <a:latin typeface="Arial" pitchFamily="34" charset="0"/>
                <a:cs typeface="Arial" pitchFamily="34" charset="0"/>
              </a:rPr>
              <a:t>ANÁLISIS ECONÓMICO Y POLÍTICO</a:t>
            </a:r>
          </a:p>
          <a:p>
            <a:pPr algn="ctr" fontAlgn="b"/>
            <a:endParaRPr lang="es-CO" sz="2400" b="1" dirty="0" smtClean="0">
              <a:latin typeface="Arial" pitchFamily="34" charset="0"/>
              <a:cs typeface="Arial" pitchFamily="34" charset="0"/>
            </a:endParaRPr>
          </a:p>
          <a:p>
            <a:pPr algn="ctr" fontAlgn="b"/>
            <a:endParaRPr lang="es-CO" sz="2400" b="1" dirty="0">
              <a:latin typeface="Arial" pitchFamily="34" charset="0"/>
              <a:cs typeface="Arial" pitchFamily="34" charset="0"/>
            </a:endParaRPr>
          </a:p>
          <a:p>
            <a:pPr algn="ctr" fontAlgn="b"/>
            <a:r>
              <a:rPr lang="es-CO" sz="2400" b="1" dirty="0" smtClean="0">
                <a:latin typeface="Arial" pitchFamily="34" charset="0"/>
                <a:cs typeface="Arial" pitchFamily="34" charset="0"/>
              </a:rPr>
              <a:t>DR PEDRO LEÓN VEGA RODRÍGUEZ</a:t>
            </a:r>
          </a:p>
          <a:p>
            <a:pPr algn="ctr" fontAlgn="b"/>
            <a:endParaRPr lang="es-CO" sz="2400" b="1" dirty="0">
              <a:latin typeface="Arial" pitchFamily="34" charset="0"/>
              <a:cs typeface="Arial" pitchFamily="34" charset="0"/>
            </a:endParaRPr>
          </a:p>
          <a:p>
            <a:pPr algn="ctr" fontAlgn="b"/>
            <a:endParaRPr lang="es-CO" sz="2400" b="1" dirty="0" smtClean="0">
              <a:latin typeface="Arial" pitchFamily="34" charset="0"/>
              <a:cs typeface="Arial" pitchFamily="34" charset="0"/>
            </a:endParaRPr>
          </a:p>
          <a:p>
            <a:pPr algn="ctr" fontAlgn="b"/>
            <a:endParaRPr lang="es-CO" sz="2400" b="1" dirty="0">
              <a:latin typeface="Arial" pitchFamily="34" charset="0"/>
              <a:cs typeface="Arial" pitchFamily="34" charset="0"/>
            </a:endParaRPr>
          </a:p>
          <a:p>
            <a:pPr algn="ctr" fontAlgn="b"/>
            <a:r>
              <a:rPr lang="es-CO" sz="2400" b="1" dirty="0" smtClean="0">
                <a:latin typeface="Arial" pitchFamily="34" charset="0"/>
                <a:cs typeface="Arial" pitchFamily="34" charset="0"/>
              </a:rPr>
              <a:t>OCTUBRE DE 2013</a:t>
            </a:r>
            <a:endParaRPr lang="es-CO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42185" y="1484784"/>
            <a:ext cx="77048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LAS CIFRAS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Estudios de notable esfuerzo estiman que tres de cada cuatro homicidios han quedado por fuera de las estadísticas.</a:t>
            </a:r>
          </a:p>
          <a:p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POBLACIÓN CIVIL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Esta ha sido una guerra </a:t>
            </a:r>
            <a:r>
              <a:rPr lang="es-CO" sz="1400" i="1" dirty="0">
                <a:latin typeface="Arial" panose="020B0604020202020204" pitchFamily="34" charset="0"/>
                <a:cs typeface="Arial" panose="020B0604020202020204" pitchFamily="34" charset="0"/>
              </a:rPr>
              <a:t>sin límites </a:t>
            </a: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en la que, más que las acciones entre combatientes, ha prevalecido la violencia desplegada sobre la población civil.</a:t>
            </a:r>
          </a:p>
          <a:p>
            <a:r>
              <a:rPr lang="es-CO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PARTICIPACIÓN DE AGENTES DEL ESTADO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Está probada participación de agentes estatales como perpetradores de crímenes. Se registra la connivencia y las omisiones de miembros de la Fuerza Pública, con acciones violatorias de los Derechos Humanos.</a:t>
            </a:r>
          </a:p>
          <a:p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VIOLENCIA ECONÓMICA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Alianzas con grupos poderosos que por métodos violentos defienden intereses económicos y políticos, o buscan con codicia el acceso a más tierra y/o recursos. Con grave y persistente impunidad.</a:t>
            </a:r>
          </a:p>
          <a:p>
            <a:r>
              <a:rPr lang="es-CO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PROBLEMA DE TIERRAS –INTERESES PODEROSOS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Todos los informes ilustran la gradual convergencia entre la guerra y el problema agrario (despojos violentos, concentración ociosa de la tierra, usos inadecuados, colonizaciones y titulaciones fallidas</a:t>
            </a:r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MODALIDADES</a:t>
            </a:r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611560" y="620688"/>
            <a:ext cx="7704856" cy="648072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solidFill>
                  <a:schemeClr val="tx1"/>
                </a:solidFill>
              </a:rPr>
              <a:t>EL CONFLICTO ARMADO INTERNO</a:t>
            </a:r>
          </a:p>
          <a:p>
            <a:pPr algn="ctr"/>
            <a:r>
              <a:rPr lang="es-CO" sz="2400" b="1" dirty="0" smtClean="0">
                <a:solidFill>
                  <a:schemeClr val="tx1"/>
                </a:solidFill>
              </a:rPr>
              <a:t>INFORME DEL GRUPO MEMORIA HISTÓRICA (GMH)</a:t>
            </a:r>
          </a:p>
        </p:txBody>
      </p:sp>
    </p:spTree>
    <p:extLst>
      <p:ext uri="{BB962C8B-B14F-4D97-AF65-F5344CB8AC3E}">
        <p14:creationId xmlns:p14="http://schemas.microsoft.com/office/powerpoint/2010/main" val="1499734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620688"/>
            <a:ext cx="7704856" cy="648072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solidFill>
                  <a:schemeClr val="tx1"/>
                </a:solidFill>
              </a:rPr>
              <a:t>EL CONFLICTO ARMADO INTERNO</a:t>
            </a:r>
          </a:p>
          <a:p>
            <a:pPr algn="ctr"/>
            <a:r>
              <a:rPr lang="es-CO" sz="2400" b="1" dirty="0" smtClean="0">
                <a:solidFill>
                  <a:schemeClr val="tx1"/>
                </a:solidFill>
              </a:rPr>
              <a:t>INFORME DEL GRUPO MEMORIA HISTÓRICA (GMH)</a:t>
            </a: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:p14="http://schemas.microsoft.com/office/powerpoint/2010/main" val="2972666849"/>
              </p:ext>
            </p:extLst>
          </p:nvPr>
        </p:nvGraphicFramePr>
        <p:xfrm>
          <a:off x="1115616" y="1628800"/>
          <a:ext cx="6840759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00810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solidFill>
                  <a:schemeClr val="tx1"/>
                </a:solidFill>
              </a:rPr>
              <a:t>EL CONFLICTO ARMADO INTERNO  SEGÚN EL CINEP</a:t>
            </a:r>
          </a:p>
        </p:txBody>
      </p:sp>
      <p:sp>
        <p:nvSpPr>
          <p:cNvPr id="3" name="2 Rectángulo"/>
          <p:cNvSpPr/>
          <p:nvPr/>
        </p:nvSpPr>
        <p:spPr>
          <a:xfrm>
            <a:off x="971600" y="1720840"/>
            <a:ext cx="67687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También el Centro de Investigaciones y Educación Popular, CINEP, registra en su informe especial sobre el conflicto </a:t>
            </a:r>
            <a:r>
              <a:rPr lang="es-CO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en 2011, que los actores armados disminuyeron las acciones bélicas en un 7% respecto al año 2010 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y que incrementaron las infracciones al Derecho Internacional Humanitario (DIH) en una significativa y preocupante proporción equivalente a un poco </a:t>
            </a:r>
            <a:r>
              <a:rPr lang="es-CO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más del doble de infracciones  en relación del año anterior (CINEP, 2011).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La degradación está vigente y se profundiza.  </a:t>
            </a:r>
          </a:p>
        </p:txBody>
      </p:sp>
    </p:spTree>
    <p:extLst>
      <p:ext uri="{BB962C8B-B14F-4D97-AF65-F5344CB8AC3E}">
        <p14:creationId xmlns:p14="http://schemas.microsoft.com/office/powerpoint/2010/main" val="1569888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3548509"/>
              </p:ext>
            </p:extLst>
          </p:nvPr>
        </p:nvGraphicFramePr>
        <p:xfrm>
          <a:off x="1176617" y="1661832"/>
          <a:ext cx="6790765" cy="353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Rectángulo"/>
          <p:cNvSpPr/>
          <p:nvPr/>
        </p:nvSpPr>
        <p:spPr>
          <a:xfrm>
            <a:off x="611560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CONFLICTO ARMADO INTERNO EN EL CATATUMBO</a:t>
            </a:r>
          </a:p>
        </p:txBody>
      </p:sp>
    </p:spTree>
    <p:extLst>
      <p:ext uri="{BB962C8B-B14F-4D97-AF65-F5344CB8AC3E}">
        <p14:creationId xmlns:p14="http://schemas.microsoft.com/office/powerpoint/2010/main" val="1450492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LOS CONFLICTOS ARMADOS EN EL MUNDO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187624" y="1916832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dirty="0" err="1">
                <a:latin typeface="Arial" panose="020B0604020202020204" pitchFamily="34" charset="0"/>
                <a:cs typeface="Arial" panose="020B0604020202020204" pitchFamily="34" charset="0"/>
              </a:rPr>
              <a:t>Kaldor</a:t>
            </a:r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 (2001) afirma que </a:t>
            </a:r>
            <a:r>
              <a:rPr lang="es-CO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más del 80% de las víctimas de los conflictos actuales en el mundo son poblaciones civiles</a:t>
            </a:r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. Esto  ocurre porque los civiles “tienen un valor militar para los beligerantes” (</a:t>
            </a:r>
            <a:r>
              <a:rPr lang="es-CO" sz="2400" dirty="0" err="1">
                <a:latin typeface="Arial" panose="020B0604020202020204" pitchFamily="34" charset="0"/>
                <a:cs typeface="Arial" panose="020B0604020202020204" pitchFamily="34" charset="0"/>
              </a:rPr>
              <a:t>Echandía</a:t>
            </a:r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, 2003, :50)  </a:t>
            </a:r>
          </a:p>
        </p:txBody>
      </p:sp>
    </p:spTree>
    <p:extLst>
      <p:ext uri="{BB962C8B-B14F-4D97-AF65-F5344CB8AC3E}">
        <p14:creationId xmlns:p14="http://schemas.microsoft.com/office/powerpoint/2010/main" val="3629825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627784" y="2492896"/>
            <a:ext cx="48239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b="1" i="1" dirty="0" smtClean="0"/>
              <a:t>PROBLEMATIZACIÓN</a:t>
            </a:r>
          </a:p>
        </p:txBody>
      </p:sp>
    </p:spTree>
    <p:extLst>
      <p:ext uri="{BB962C8B-B14F-4D97-AF65-F5344CB8AC3E}">
        <p14:creationId xmlns:p14="http://schemas.microsoft.com/office/powerpoint/2010/main" val="729443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7544" y="1340768"/>
            <a:ext cx="79928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Según Restrepo, es erróneo </a:t>
            </a:r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confundir un conflicto interno con una expresión puramente criminal porque conduce a políticas poco efectivas  para resolver un conflicto, en primera instancia porque </a:t>
            </a:r>
            <a:endParaRPr lang="es-CO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CO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1-“</a:t>
            </a:r>
            <a:r>
              <a:rPr lang="es-ES" sz="16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objetivo de la acción </a:t>
            </a:r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criminal organizada no es el </a:t>
            </a:r>
            <a:r>
              <a:rPr lang="es-ES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de imponer mediante la fuerza sus preferencias sobre una agenda en particular (usualmente subvertir el orden institucional establecido), </a:t>
            </a:r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como sí es el objetivo de las partes en conflicto”. </a:t>
            </a:r>
            <a:endParaRPr lang="es-ES" sz="16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1-El </a:t>
            </a:r>
            <a:r>
              <a:rPr lang="es-E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destino que tienen los recursos </a:t>
            </a:r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que recauda la organización en conflicto, tanto por depredación como por actividades productivas en las áreas bajo su dominio. </a:t>
            </a:r>
            <a:r>
              <a:rPr lang="es-E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Típicamente</a:t>
            </a:r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, una organización en conflicto, </a:t>
            </a:r>
            <a:r>
              <a:rPr lang="es-ES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revierte la totalidad de los recursos en ganar más poder; es decir, en ampliar el aparato militar y en financiar el uso ofensivo de la violencia</a:t>
            </a:r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. Por su parte la organización criminal, típicamente reparte los réditos entre sus miembros de acuerdo a una jerarquía.  </a:t>
            </a:r>
            <a:endParaRPr lang="es-CO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CO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3-El </a:t>
            </a:r>
            <a:r>
              <a:rPr lang="es-E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uso de la violencia</a:t>
            </a:r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; para una organización del conflicto “</a:t>
            </a:r>
            <a:r>
              <a:rPr lang="es-ES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es un medio de confrontación y expresión de la capacidad de la capacidad militar”</a:t>
            </a:r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, en tanto para la organización criminal la violencia es “únicamente un instrumento de liquidación de contratos, y un medio para formar una reputación y definir un territorio en el que se depreda”.  </a:t>
            </a:r>
            <a:endParaRPr lang="es-CO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64756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2000" b="1" dirty="0">
              <a:solidFill>
                <a:schemeClr val="tx1"/>
              </a:solidFill>
            </a:endParaRPr>
          </a:p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CARACTERIZACIÓN DE LOS ACTORES ARMADOS? </a:t>
            </a:r>
          </a:p>
        </p:txBody>
      </p:sp>
    </p:spTree>
    <p:extLst>
      <p:ext uri="{BB962C8B-B14F-4D97-AF65-F5344CB8AC3E}">
        <p14:creationId xmlns:p14="http://schemas.microsoft.com/office/powerpoint/2010/main" val="13490415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MATEMATIZACIÓN DE LA DEGRADACIÓN DEL CONFLICTO</a:t>
            </a:r>
          </a:p>
        </p:txBody>
      </p:sp>
      <p:sp>
        <p:nvSpPr>
          <p:cNvPr id="3" name="2 Rectángulo"/>
          <p:cNvSpPr/>
          <p:nvPr/>
        </p:nvSpPr>
        <p:spPr>
          <a:xfrm>
            <a:off x="971600" y="1628800"/>
            <a:ext cx="71287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 smtClean="0"/>
              <a:t> </a:t>
            </a:r>
            <a:r>
              <a:rPr lang="es-CO" b="1" dirty="0"/>
              <a:t>¿SON ACTORES DEL CONFLICTO  O ACTORES DEL CRIMEN </a:t>
            </a:r>
            <a:r>
              <a:rPr lang="es-CO" b="1" dirty="0" smtClean="0"/>
              <a:t>?</a:t>
            </a:r>
          </a:p>
          <a:p>
            <a:endParaRPr lang="es-CO" b="1" i="1" dirty="0"/>
          </a:p>
          <a:p>
            <a:endParaRPr lang="es-CO" b="1" i="1" dirty="0" smtClean="0"/>
          </a:p>
          <a:p>
            <a:endParaRPr lang="es-CO" b="1" i="1" dirty="0"/>
          </a:p>
          <a:p>
            <a:endParaRPr lang="es-ES" i="1" dirty="0" smtClean="0"/>
          </a:p>
          <a:p>
            <a:endParaRPr lang="es-ES" i="1" dirty="0"/>
          </a:p>
          <a:p>
            <a:r>
              <a:rPr lang="es-ES" i="1" dirty="0" smtClean="0"/>
              <a:t>  </a:t>
            </a:r>
            <a:r>
              <a:rPr lang="es-ES" b="1" i="1" dirty="0">
                <a:latin typeface="Arial" panose="020B0604020202020204" pitchFamily="34" charset="0"/>
                <a:cs typeface="Arial" panose="020B0604020202020204" pitchFamily="34" charset="0"/>
              </a:rPr>
              <a:t>0-</a:t>
            </a:r>
            <a:r>
              <a:rPr lang="es-ES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--------------------------------------------------------------x-</a:t>
            </a:r>
            <a:r>
              <a:rPr lang="es-ES" b="1" i="1" dirty="0">
                <a:latin typeface="Arial" panose="020B0604020202020204" pitchFamily="34" charset="0"/>
                <a:cs typeface="Arial" panose="020B0604020202020204" pitchFamily="34" charset="0"/>
              </a:rPr>
              <a:t>---------1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Actor del conflicto típico			</a:t>
            </a:r>
            <a:r>
              <a:rPr lang="es-ES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Actor </a:t>
            </a:r>
            <a:r>
              <a:rPr lang="es-E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del crimen típico</a:t>
            </a:r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100%  político 				</a:t>
            </a:r>
            <a:r>
              <a:rPr lang="es-ES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s-E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% degradante</a:t>
            </a:r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0% degradante				</a:t>
            </a:r>
            <a:r>
              <a:rPr lang="es-ES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s-E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% político		</a:t>
            </a:r>
            <a:endParaRPr lang="es-ES" sz="1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1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963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476672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OBJETO DE ESTUDIO: DEGRADACIÓN EN EL CATATUMBO</a:t>
            </a:r>
          </a:p>
        </p:txBody>
      </p:sp>
      <p:sp>
        <p:nvSpPr>
          <p:cNvPr id="3" name="2 Rectángulo"/>
          <p:cNvSpPr/>
          <p:nvPr/>
        </p:nvSpPr>
        <p:spPr>
          <a:xfrm>
            <a:off x="971600" y="1412777"/>
            <a:ext cx="748883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PRIMERA INTERACCIÓN LÓGICA</a:t>
            </a: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000" i="1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sz="2000" b="1" u="sng" dirty="0">
                <a:cs typeface="Arial" panose="020B0604020202020204" pitchFamily="34" charset="0"/>
              </a:rPr>
              <a:t>1-Extrema aplicación de la violencia: </a:t>
            </a:r>
            <a:r>
              <a:rPr lang="es-ES" sz="2000" u="sng" dirty="0">
                <a:cs typeface="Arial" panose="020B0604020202020204" pitchFamily="34" charset="0"/>
              </a:rPr>
              <a:t>Aquel que se sirve de la violencia sin reparar en sangre, tendrá que tener ventaja si el adversario no lo hace.</a:t>
            </a:r>
            <a:r>
              <a:rPr lang="es-ES" sz="2000" dirty="0">
                <a:cs typeface="Arial" panose="020B0604020202020204" pitchFamily="34" charset="0"/>
              </a:rPr>
              <a:t> Con eso marca la ley para el otro, y así ambos ascienden hasta el extremo sin que haya más barreras que la correlación de fuerzas inherente”. (</a:t>
            </a:r>
            <a:r>
              <a:rPr lang="es-ES" sz="2000" dirty="0" err="1">
                <a:cs typeface="Arial" panose="020B0604020202020204" pitchFamily="34" charset="0"/>
              </a:rPr>
              <a:t>Clausewitz</a:t>
            </a:r>
            <a:r>
              <a:rPr lang="es-ES" sz="2000" dirty="0">
                <a:cs typeface="Arial" panose="020B0604020202020204" pitchFamily="34" charset="0"/>
              </a:rPr>
              <a:t>, </a:t>
            </a:r>
            <a:r>
              <a:rPr lang="es-ES" sz="2000" dirty="0" smtClean="0">
                <a:cs typeface="Arial" panose="020B0604020202020204" pitchFamily="34" charset="0"/>
              </a:rPr>
              <a:t>1832)</a:t>
            </a:r>
          </a:p>
          <a:p>
            <a:pPr algn="just"/>
            <a:endParaRPr lang="es-ES" sz="2000" dirty="0" smtClean="0">
              <a:cs typeface="Arial" panose="020B0604020202020204" pitchFamily="34" charset="0"/>
            </a:endParaRPr>
          </a:p>
          <a:p>
            <a:pPr algn="just"/>
            <a:r>
              <a:rPr lang="es-ES" sz="2000" dirty="0"/>
              <a:t>Desde la perspectiva de la degradación de la guerra</a:t>
            </a:r>
            <a:r>
              <a:rPr lang="es-ES" sz="2000" u="sng" dirty="0"/>
              <a:t>, constituye una propensión  sin límites al DIH y también una reacción de equilibrio frente a la propensión al DIH del adversario, un acto de desmesura</a:t>
            </a:r>
            <a:r>
              <a:rPr lang="es-ES" sz="2000" dirty="0"/>
              <a:t>, un acto de desenfreno, la posibilidad de un acto de barbarie, como  elemento </a:t>
            </a:r>
            <a:r>
              <a:rPr lang="es-ES" sz="2000" u="sng" dirty="0"/>
              <a:t>propio de la naturaleza de la guerra,</a:t>
            </a:r>
            <a:r>
              <a:rPr lang="es-ES" sz="2000" dirty="0"/>
              <a:t> la validación misma de la degradación de la guerra, </a:t>
            </a:r>
            <a:r>
              <a:rPr lang="es-ES" sz="2000" u="sng" dirty="0"/>
              <a:t>los cambios tecnológicos orientados en ese sentido,</a:t>
            </a:r>
            <a:r>
              <a:rPr lang="es-ES" sz="2000" dirty="0"/>
              <a:t> con el principal propósito de destruir al enemigo, que es la definición  misma de la guerra</a:t>
            </a:r>
            <a:r>
              <a:rPr lang="es-ES" sz="2000" dirty="0" smtClean="0"/>
              <a:t>.</a:t>
            </a:r>
            <a:endParaRPr lang="es-CO" sz="2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94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476672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OBJETO DE ESTUDIO: DEGRADACIÓN EN EL CATATUMBO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115616" y="1484783"/>
            <a:ext cx="705678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i="1" dirty="0"/>
              <a:t> </a:t>
            </a:r>
            <a:r>
              <a:rPr lang="es-ES" sz="2000" b="1" i="1" dirty="0" smtClean="0"/>
              <a:t>SEGUNDA </a:t>
            </a:r>
            <a:r>
              <a:rPr lang="es-ES" sz="2000" b="1" i="1" dirty="0"/>
              <a:t>INTERACCIÓN LÓGICA</a:t>
            </a:r>
            <a:endParaRPr lang="es-CO" sz="2000" dirty="0"/>
          </a:p>
          <a:p>
            <a:pPr algn="just"/>
            <a:r>
              <a:rPr lang="es-ES" sz="2000" b="1" i="1" dirty="0"/>
              <a:t> </a:t>
            </a:r>
            <a:r>
              <a:rPr lang="es-ES" sz="2000" b="1" i="1" dirty="0" smtClean="0"/>
              <a:t>2-</a:t>
            </a:r>
            <a:r>
              <a:rPr lang="es-ES" sz="2000" b="1" i="1" dirty="0"/>
              <a:t>“</a:t>
            </a:r>
            <a:r>
              <a:rPr lang="es-ES" sz="2000" b="1" i="1" u="sng" dirty="0"/>
              <a:t>El objetivo es dejar indefenso al enemigo</a:t>
            </a:r>
            <a:r>
              <a:rPr lang="es-ES" sz="2000" b="1" i="1" dirty="0"/>
              <a:t>: </a:t>
            </a:r>
            <a:r>
              <a:rPr lang="es-ES" sz="2000" i="1" dirty="0"/>
              <a:t>La guerra es siempre el choque de dos fuerzas vivas y el objetivo último de </a:t>
            </a:r>
            <a:r>
              <a:rPr lang="es-ES" sz="2000" b="1" i="1" u="sng" dirty="0"/>
              <a:t>la acción bélica</a:t>
            </a:r>
            <a:r>
              <a:rPr lang="es-ES" sz="2000" i="1" dirty="0"/>
              <a:t> ha de ser pensado por ambas partes. Mientras no he derrotado al adversario, </a:t>
            </a:r>
            <a:r>
              <a:rPr lang="es-ES" sz="2000" b="1" i="1" u="sng" dirty="0"/>
              <a:t>tengo que temer que me derrote</a:t>
            </a:r>
            <a:r>
              <a:rPr lang="es-ES" sz="2000" b="1" i="1" dirty="0"/>
              <a:t>,</a:t>
            </a:r>
            <a:r>
              <a:rPr lang="es-ES" sz="2000" i="1" u="sng" dirty="0"/>
              <a:t> no soy por tanto dueño de mí mismo</a:t>
            </a:r>
            <a:r>
              <a:rPr lang="es-ES" sz="2000" i="1" dirty="0"/>
              <a:t>, sino que él me marca la ley igual que yo se la marco a él; esta es la segunda interacción, que conduce al segundo extremo.” </a:t>
            </a:r>
            <a:r>
              <a:rPr lang="es-ES" sz="2000" b="1" i="1" dirty="0"/>
              <a:t>(</a:t>
            </a:r>
            <a:r>
              <a:rPr lang="es-ES" sz="2000" b="1" i="1" dirty="0" err="1"/>
              <a:t>Clausewitz</a:t>
            </a:r>
            <a:r>
              <a:rPr lang="es-ES" sz="2000" b="1" i="1" dirty="0"/>
              <a:t>, 1832). </a:t>
            </a:r>
            <a:endParaRPr lang="es-CO" sz="2000" dirty="0"/>
          </a:p>
          <a:p>
            <a:pPr algn="just"/>
            <a:r>
              <a:rPr lang="es-ES" sz="2000" i="1" dirty="0"/>
              <a:t> </a:t>
            </a:r>
            <a:endParaRPr lang="es-CO" sz="2000" dirty="0"/>
          </a:p>
          <a:p>
            <a:pPr algn="just"/>
            <a:r>
              <a:rPr lang="es-ES" sz="2000" i="1" dirty="0"/>
              <a:t>Desde la óptica de la degradación de la guerra esta interacción </a:t>
            </a:r>
            <a:r>
              <a:rPr lang="es-ES" sz="2000" b="1" i="1" dirty="0"/>
              <a:t>significa  estrategia ante la amenaza a la eliminación física, que constituye un atributo de percepción de derrota, de percepción de debilidad ante el adversario.</a:t>
            </a: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856203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971600" y="692696"/>
            <a:ext cx="7416824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es-CO" sz="1600" b="1" dirty="0" smtClean="0">
                <a:latin typeface="Arial" pitchFamily="34" charset="0"/>
                <a:cs typeface="Arial" pitchFamily="34" charset="0"/>
              </a:rPr>
              <a:t>INDICE</a:t>
            </a:r>
          </a:p>
          <a:p>
            <a:pPr fontAlgn="b"/>
            <a:endParaRPr lang="es-CO" sz="1600" b="1" dirty="0" smtClean="0">
              <a:latin typeface="Arial" pitchFamily="34" charset="0"/>
              <a:cs typeface="Arial" pitchFamily="34" charset="0"/>
            </a:endParaRPr>
          </a:p>
          <a:p>
            <a:pPr fontAlgn="b"/>
            <a:r>
              <a:rPr lang="es-CO" sz="1600" b="1" dirty="0" smtClean="0">
                <a:latin typeface="Arial" pitchFamily="34" charset="0"/>
                <a:cs typeface="Arial" pitchFamily="34" charset="0"/>
              </a:rPr>
              <a:t>I- INTRODUCCIÓN</a:t>
            </a:r>
            <a:endParaRPr lang="es-CO" sz="1600" b="1" dirty="0">
              <a:latin typeface="Arial" pitchFamily="34" charset="0"/>
              <a:cs typeface="Arial" pitchFamily="34" charset="0"/>
            </a:endParaRPr>
          </a:p>
          <a:p>
            <a:pPr fontAlgn="b"/>
            <a:endParaRPr lang="es-CO" sz="1600" b="1" dirty="0" smtClean="0">
              <a:latin typeface="Arial" pitchFamily="34" charset="0"/>
              <a:cs typeface="Arial" pitchFamily="34" charset="0"/>
            </a:endParaRPr>
          </a:p>
          <a:p>
            <a:pPr fontAlgn="b"/>
            <a:r>
              <a:rPr lang="es-CO" sz="1600" b="1" dirty="0" smtClean="0">
                <a:latin typeface="Arial" pitchFamily="34" charset="0"/>
                <a:cs typeface="Arial" pitchFamily="34" charset="0"/>
              </a:rPr>
              <a:t>II-ALCANCES </a:t>
            </a:r>
            <a:r>
              <a:rPr lang="es-CO" sz="1600" b="1" dirty="0">
                <a:latin typeface="Arial" pitchFamily="34" charset="0"/>
                <a:cs typeface="Arial" pitchFamily="34" charset="0"/>
              </a:rPr>
              <a:t>DE LA INVESTIGACIÓN</a:t>
            </a:r>
          </a:p>
          <a:p>
            <a:pPr fontAlgn="b"/>
            <a:endParaRPr lang="es-CO" sz="1600" b="1" dirty="0">
              <a:latin typeface="Arial" pitchFamily="34" charset="0"/>
              <a:cs typeface="Arial" pitchFamily="34" charset="0"/>
            </a:endParaRPr>
          </a:p>
          <a:p>
            <a:pPr fontAlgn="b"/>
            <a:r>
              <a:rPr lang="es-CO" sz="1600" b="1" dirty="0">
                <a:latin typeface="Arial" pitchFamily="34" charset="0"/>
                <a:cs typeface="Arial" pitchFamily="34" charset="0"/>
              </a:rPr>
              <a:t>I-CARACTERIZACIÓN DEL CATATUMBO</a:t>
            </a:r>
          </a:p>
          <a:p>
            <a:pPr fontAlgn="b"/>
            <a:endParaRPr lang="es-CO" sz="1600" b="1" dirty="0" smtClean="0">
              <a:latin typeface="Arial" pitchFamily="34" charset="0"/>
              <a:cs typeface="Arial" pitchFamily="34" charset="0"/>
            </a:endParaRPr>
          </a:p>
          <a:p>
            <a:pPr fontAlgn="b"/>
            <a:r>
              <a:rPr lang="es-CO" sz="1600" b="1" dirty="0" smtClean="0">
                <a:latin typeface="Arial" pitchFamily="34" charset="0"/>
                <a:cs typeface="Arial" pitchFamily="34" charset="0"/>
              </a:rPr>
              <a:t>III-DEFINICIÓN DE DEGRADACIÓN</a:t>
            </a:r>
          </a:p>
          <a:p>
            <a:pPr fontAlgn="b"/>
            <a:endParaRPr lang="es-CO" sz="1600" b="1" dirty="0">
              <a:latin typeface="Arial" pitchFamily="34" charset="0"/>
              <a:cs typeface="Arial" pitchFamily="34" charset="0"/>
            </a:endParaRPr>
          </a:p>
          <a:p>
            <a:pPr fontAlgn="b"/>
            <a:r>
              <a:rPr lang="es-CO" sz="1600" b="1" dirty="0" smtClean="0">
                <a:latin typeface="Arial" pitchFamily="34" charset="0"/>
                <a:cs typeface="Arial" pitchFamily="34" charset="0"/>
              </a:rPr>
              <a:t>III-ANÁLISIS DEL CONFLICTO </a:t>
            </a:r>
            <a:r>
              <a:rPr lang="es-CO" sz="1600" b="1" dirty="0" smtClean="0">
                <a:latin typeface="Arial" pitchFamily="34" charset="0"/>
                <a:cs typeface="Arial" pitchFamily="34" charset="0"/>
              </a:rPr>
              <a:t>ARMADO INTERNO </a:t>
            </a:r>
            <a:r>
              <a:rPr lang="es-CO" sz="1600" b="1" dirty="0" smtClean="0">
                <a:latin typeface="Arial" pitchFamily="34" charset="0"/>
                <a:cs typeface="Arial" pitchFamily="34" charset="0"/>
              </a:rPr>
              <a:t>COLOMBIANO</a:t>
            </a:r>
            <a:endParaRPr lang="es-CO" sz="1600" b="1" dirty="0" smtClean="0">
              <a:latin typeface="Arial" pitchFamily="34" charset="0"/>
              <a:cs typeface="Arial" pitchFamily="34" charset="0"/>
            </a:endParaRPr>
          </a:p>
          <a:p>
            <a:pPr fontAlgn="b"/>
            <a:endParaRPr lang="es-CO" sz="1600" b="1" dirty="0" smtClean="0">
              <a:latin typeface="Arial" pitchFamily="34" charset="0"/>
              <a:cs typeface="Arial" pitchFamily="34" charset="0"/>
            </a:endParaRPr>
          </a:p>
          <a:p>
            <a:pPr fontAlgn="b"/>
            <a:r>
              <a:rPr lang="es-CO" sz="1600" b="1" dirty="0" smtClean="0">
                <a:latin typeface="Arial" pitchFamily="34" charset="0"/>
                <a:cs typeface="Arial" pitchFamily="34" charset="0"/>
              </a:rPr>
              <a:t>V-PROBLEMATIZACIÓN Y MODELOS ECONOM</a:t>
            </a:r>
            <a:r>
              <a:rPr lang="es-CO" sz="1600" b="1" dirty="0" smtClean="0">
                <a:latin typeface="Arial" pitchFamily="34" charset="0"/>
                <a:cs typeface="Arial" pitchFamily="34" charset="0"/>
              </a:rPr>
              <a:t>ÉTRICOS</a:t>
            </a:r>
          </a:p>
          <a:p>
            <a:pPr fontAlgn="b"/>
            <a:endParaRPr lang="es-CO" sz="1600" b="1" dirty="0" smtClean="0">
              <a:latin typeface="Arial" pitchFamily="34" charset="0"/>
              <a:cs typeface="Arial" pitchFamily="34" charset="0"/>
            </a:endParaRPr>
          </a:p>
          <a:p>
            <a:pPr fontAlgn="b"/>
            <a:r>
              <a:rPr lang="es-CO" sz="1600" b="1" dirty="0" smtClean="0">
                <a:latin typeface="Arial" pitchFamily="34" charset="0"/>
                <a:cs typeface="Arial" pitchFamily="34" charset="0"/>
              </a:rPr>
              <a:t>VI-ANÁLIS DEL CONFLICTO </a:t>
            </a:r>
            <a:r>
              <a:rPr lang="es-CO" sz="1600" b="1" dirty="0" smtClean="0">
                <a:latin typeface="Arial" pitchFamily="34" charset="0"/>
                <a:cs typeface="Arial" pitchFamily="34" charset="0"/>
              </a:rPr>
              <a:t>ARMADO INTERNO EN EL CATATUMBO</a:t>
            </a:r>
            <a:endParaRPr lang="es-CO" sz="1600" b="1" dirty="0">
              <a:latin typeface="Arial" pitchFamily="34" charset="0"/>
              <a:cs typeface="Arial" pitchFamily="34" charset="0"/>
            </a:endParaRPr>
          </a:p>
          <a:p>
            <a:pPr fontAlgn="b"/>
            <a:endParaRPr lang="es-CO" sz="1600" b="1" dirty="0">
              <a:latin typeface="Arial" pitchFamily="34" charset="0"/>
              <a:cs typeface="Arial" pitchFamily="34" charset="0"/>
            </a:endParaRPr>
          </a:p>
          <a:p>
            <a:pPr fontAlgn="b"/>
            <a:r>
              <a:rPr lang="es-CO" sz="1600" b="1" dirty="0" smtClean="0">
                <a:latin typeface="Arial" pitchFamily="34" charset="0"/>
                <a:cs typeface="Arial" pitchFamily="34" charset="0"/>
              </a:rPr>
              <a:t>VII- </a:t>
            </a:r>
            <a:r>
              <a:rPr lang="es-CO" sz="1600" b="1" dirty="0" smtClean="0">
                <a:latin typeface="Arial" pitchFamily="34" charset="0"/>
                <a:cs typeface="Arial" pitchFamily="34" charset="0"/>
              </a:rPr>
              <a:t>CORRELACIÓN DE FUERZAS  MILITAR Y POLITICA</a:t>
            </a:r>
            <a:endParaRPr lang="es-CO" sz="1600" b="1" dirty="0" smtClean="0">
              <a:latin typeface="Arial" pitchFamily="34" charset="0"/>
              <a:cs typeface="Arial" pitchFamily="34" charset="0"/>
            </a:endParaRPr>
          </a:p>
          <a:p>
            <a:pPr fontAlgn="b"/>
            <a:endParaRPr lang="es-CO" sz="1600" b="1" dirty="0">
              <a:latin typeface="Arial" pitchFamily="34" charset="0"/>
              <a:cs typeface="Arial" pitchFamily="34" charset="0"/>
            </a:endParaRPr>
          </a:p>
          <a:p>
            <a:pPr fontAlgn="b"/>
            <a:r>
              <a:rPr lang="es-CO" sz="1600" b="1" dirty="0" smtClean="0">
                <a:latin typeface="Arial" pitchFamily="34" charset="0"/>
                <a:cs typeface="Arial" pitchFamily="34" charset="0"/>
              </a:rPr>
              <a:t>VIII-GUERRA CONTAINSURGENTE  Y CAPITAL POLITICO</a:t>
            </a:r>
            <a:endParaRPr lang="es-CO" sz="1600" b="1" dirty="0" smtClean="0">
              <a:latin typeface="Arial" pitchFamily="34" charset="0"/>
              <a:cs typeface="Arial" pitchFamily="34" charset="0"/>
            </a:endParaRPr>
          </a:p>
          <a:p>
            <a:pPr fontAlgn="b"/>
            <a:endParaRPr lang="es-CO" sz="1600" b="1" dirty="0">
              <a:latin typeface="Arial" pitchFamily="34" charset="0"/>
              <a:cs typeface="Arial" pitchFamily="34" charset="0"/>
            </a:endParaRPr>
          </a:p>
          <a:p>
            <a:pPr fontAlgn="b"/>
            <a:r>
              <a:rPr lang="es-CO" sz="1600" b="1" dirty="0" smtClean="0">
                <a:latin typeface="Arial" pitchFamily="34" charset="0"/>
                <a:cs typeface="Arial" pitchFamily="34" charset="0"/>
              </a:rPr>
              <a:t>IX-INICIATIVA DEL ESTADO Y PROYECTO DE DESARROLLO</a:t>
            </a:r>
            <a:endParaRPr lang="es-CO" sz="1600" b="1" dirty="0" smtClean="0">
              <a:latin typeface="Arial" pitchFamily="34" charset="0"/>
              <a:cs typeface="Arial" pitchFamily="34" charset="0"/>
            </a:endParaRPr>
          </a:p>
          <a:p>
            <a:pPr fontAlgn="b"/>
            <a:endParaRPr lang="es-CO" sz="1600" b="1" dirty="0">
              <a:latin typeface="Arial" pitchFamily="34" charset="0"/>
              <a:cs typeface="Arial" pitchFamily="34" charset="0"/>
            </a:endParaRPr>
          </a:p>
          <a:p>
            <a:pPr fontAlgn="b"/>
            <a:r>
              <a:rPr lang="es-CO" sz="1600" b="1" dirty="0" smtClean="0">
                <a:latin typeface="Arial" pitchFamily="34" charset="0"/>
                <a:cs typeface="Arial" pitchFamily="34" charset="0"/>
              </a:rPr>
              <a:t>X-NATURALEZA POLITICA DE LA DEGRADACIÓN DE LA GUERRA</a:t>
            </a:r>
            <a:endParaRPr lang="es-CO" sz="1600" b="1" dirty="0" smtClean="0">
              <a:latin typeface="Arial" pitchFamily="34" charset="0"/>
              <a:cs typeface="Arial" pitchFamily="34" charset="0"/>
            </a:endParaRPr>
          </a:p>
          <a:p>
            <a:pPr fontAlgn="b"/>
            <a:endParaRPr lang="es-CO" b="1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8611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476672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OBJETO DE ESTUDIO: DEGRADACIÓN EN EL CATATUMBO</a:t>
            </a:r>
          </a:p>
        </p:txBody>
      </p:sp>
      <p:sp>
        <p:nvSpPr>
          <p:cNvPr id="3" name="2 Rectángulo"/>
          <p:cNvSpPr/>
          <p:nvPr/>
        </p:nvSpPr>
        <p:spPr>
          <a:xfrm>
            <a:off x="395536" y="1196751"/>
            <a:ext cx="842493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b="1" i="1" dirty="0"/>
              <a:t>TERCERA INTERACCIÓN LÓGICA</a:t>
            </a:r>
            <a:endParaRPr lang="es-CO" sz="2000" dirty="0"/>
          </a:p>
          <a:p>
            <a:pPr algn="just"/>
            <a:r>
              <a:rPr lang="es-ES" sz="2000" b="1" i="1" dirty="0" smtClean="0"/>
              <a:t>3-“</a:t>
            </a:r>
            <a:r>
              <a:rPr lang="es-ES" sz="2000" b="1" i="1" u="sng" dirty="0"/>
              <a:t>Extremo esfuerzo de las energías:</a:t>
            </a:r>
            <a:r>
              <a:rPr lang="es-ES" sz="2000" b="1" i="1" dirty="0"/>
              <a:t> </a:t>
            </a:r>
            <a:r>
              <a:rPr lang="es-ES" sz="2000" i="1" dirty="0"/>
              <a:t>si queremos derrotar al adversario, </a:t>
            </a:r>
            <a:r>
              <a:rPr lang="es-ES" sz="2000" i="1" u="sng" dirty="0"/>
              <a:t>tenemos que medir nuestro esfuerzo por su capacidad de resistencia;</a:t>
            </a:r>
            <a:r>
              <a:rPr lang="es-ES" sz="2000" i="1" dirty="0"/>
              <a:t> ésta se expresa </a:t>
            </a:r>
            <a:r>
              <a:rPr lang="es-ES" sz="2000" i="1" u="sng" dirty="0"/>
              <a:t>por el tamaño de los recursos existentes y la fuerza de voluntad</a:t>
            </a:r>
            <a:r>
              <a:rPr lang="es-ES" sz="2000" i="1" dirty="0"/>
              <a:t>…Pero lo mismo hará el adversario; así pues, nueva escalada mutua, que en su mera concepción tiene que tener una vez más la aspiración al extremo. Esta es la tercera interacción y el tercer extremo con el que nos topamos”. </a:t>
            </a:r>
            <a:r>
              <a:rPr lang="es-ES" sz="2000" b="1" i="1" dirty="0"/>
              <a:t>(</a:t>
            </a:r>
            <a:r>
              <a:rPr lang="es-ES" sz="2000" b="1" i="1" dirty="0" err="1"/>
              <a:t>Clausewitz</a:t>
            </a:r>
            <a:r>
              <a:rPr lang="es-ES" sz="2000" b="1" i="1" dirty="0"/>
              <a:t>, 1832)</a:t>
            </a:r>
            <a:endParaRPr lang="es-CO" sz="2000" dirty="0"/>
          </a:p>
          <a:p>
            <a:pPr algn="just"/>
            <a:r>
              <a:rPr lang="es-ES" sz="2000" i="1" dirty="0"/>
              <a:t> </a:t>
            </a:r>
            <a:endParaRPr lang="es-CO" sz="2000" dirty="0"/>
          </a:p>
          <a:p>
            <a:pPr algn="just"/>
            <a:r>
              <a:rPr lang="es-ES" sz="2000" i="1" dirty="0"/>
              <a:t>Esta interacción puede medirse por el tamaño armamentístico y número de combatientes del adversario, que exige una fuerza de equilibrio similar o superior para derrotarlo, o, en su defecto, un cambio tecnológico que determine una correlación de fuerzas a su favor, como la guerra irregular, o el debilitamiento de su base popular. La fuerza de voluntad se expresa en el apoyo popular o factor de descuento, en el tipo de ideología que profesa el adversario o su objetivo político, la causa antisistema que defiende o el tamaño de sus intereses.</a:t>
            </a: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3175835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CARACTERÍSTICAS DE LA DEGRADACIÓN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467544" y="1484784"/>
            <a:ext cx="79208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i="1" dirty="0"/>
          </a:p>
          <a:p>
            <a:r>
              <a:rPr lang="es-CO" dirty="0" smtClean="0"/>
              <a:t>	</a:t>
            </a:r>
            <a:r>
              <a:rPr lang="es-CO" b="1" u="sng" dirty="0" smtClean="0"/>
              <a:t>1-RACIONALIDAD-</a:t>
            </a:r>
            <a:endParaRPr lang="es-CO" dirty="0"/>
          </a:p>
          <a:p>
            <a:r>
              <a:rPr lang="es-CO" dirty="0" smtClean="0"/>
              <a:t>	</a:t>
            </a:r>
            <a:r>
              <a:rPr lang="es-CO" b="1" dirty="0" smtClean="0"/>
              <a:t>2-DESMESURA</a:t>
            </a:r>
            <a:endParaRPr lang="es-CO" dirty="0"/>
          </a:p>
          <a:p>
            <a:r>
              <a:rPr lang="es-CO" dirty="0" smtClean="0"/>
              <a:t>	</a:t>
            </a:r>
            <a:r>
              <a:rPr lang="es-CO" b="1" dirty="0" smtClean="0"/>
              <a:t>3-CONTINGENCIA</a:t>
            </a:r>
            <a:r>
              <a:rPr lang="es-CO" dirty="0" smtClean="0"/>
              <a:t>-</a:t>
            </a:r>
          </a:p>
          <a:p>
            <a:r>
              <a:rPr lang="es-CO" dirty="0" smtClean="0"/>
              <a:t>	</a:t>
            </a:r>
            <a:r>
              <a:rPr lang="es-CO" b="1" dirty="0" smtClean="0"/>
              <a:t>4-DINÁMICA </a:t>
            </a:r>
            <a:r>
              <a:rPr lang="es-CO" b="1" dirty="0"/>
              <a:t>DE LA </a:t>
            </a:r>
            <a:r>
              <a:rPr lang="es-CO" b="1" dirty="0"/>
              <a:t>GUERRA-DERIVA DE </a:t>
            </a:r>
            <a:r>
              <a:rPr lang="es-CO" b="1" dirty="0" smtClean="0"/>
              <a:t>INTERACC LÓGICAS</a:t>
            </a:r>
            <a:endParaRPr lang="es-CO" dirty="0"/>
          </a:p>
          <a:p>
            <a:r>
              <a:rPr lang="es-CO" dirty="0" smtClean="0"/>
              <a:t>	</a:t>
            </a:r>
            <a:r>
              <a:rPr lang="es-CO" b="1" dirty="0" smtClean="0"/>
              <a:t>5-SE </a:t>
            </a:r>
            <a:r>
              <a:rPr lang="es-CO" b="1" dirty="0"/>
              <a:t>EXPRESA CON NUEVA </a:t>
            </a:r>
            <a:r>
              <a:rPr lang="es-CO" b="1" dirty="0" smtClean="0"/>
              <a:t>TECNOLÓGÍA-</a:t>
            </a:r>
            <a:r>
              <a:rPr lang="es-CO" dirty="0" smtClean="0"/>
              <a:t>TEORIA </a:t>
            </a:r>
            <a:r>
              <a:rPr lang="es-CO" dirty="0"/>
              <a:t>MANIOBRA</a:t>
            </a:r>
          </a:p>
          <a:p>
            <a:r>
              <a:rPr lang="es-CO" dirty="0" smtClean="0"/>
              <a:t>	</a:t>
            </a:r>
            <a:r>
              <a:rPr lang="es-CO" b="1" u="sng" dirty="0" smtClean="0"/>
              <a:t>6-AFECTA </a:t>
            </a:r>
            <a:r>
              <a:rPr lang="es-CO" b="1" u="sng" dirty="0"/>
              <a:t>A LAS PARTES POR IGUAL EN GUERRA-HIPOTESIS</a:t>
            </a:r>
          </a:p>
          <a:p>
            <a:r>
              <a:rPr lang="es-CO" dirty="0" smtClean="0"/>
              <a:t>	</a:t>
            </a:r>
            <a:r>
              <a:rPr lang="es-CO" b="1" dirty="0" smtClean="0"/>
              <a:t>7- </a:t>
            </a:r>
            <a:r>
              <a:rPr lang="es-CO" b="1" dirty="0"/>
              <a:t>CONSERVA UNA INTENCIONALIDAD POLÍTICA</a:t>
            </a:r>
          </a:p>
          <a:p>
            <a:r>
              <a:rPr lang="es-CO" b="1" dirty="0" smtClean="0"/>
              <a:t>	</a:t>
            </a:r>
            <a:r>
              <a:rPr lang="es-CO" b="1" dirty="0" smtClean="0"/>
              <a:t>8-ES </a:t>
            </a:r>
            <a:r>
              <a:rPr lang="es-CO" b="1" dirty="0"/>
              <a:t>REPONSABILIDAD DIRECTA DE LOS ACTORES DEL </a:t>
            </a:r>
            <a:r>
              <a:rPr lang="es-CO" b="1" dirty="0" smtClean="0"/>
              <a:t>CONFLICTO</a:t>
            </a:r>
            <a:endParaRPr lang="es-CO" b="1" dirty="0"/>
          </a:p>
          <a:p>
            <a:r>
              <a:rPr lang="es-CO" b="1" dirty="0" smtClean="0"/>
              <a:t>	10-ES </a:t>
            </a:r>
            <a:r>
              <a:rPr lang="es-CO" b="1" dirty="0"/>
              <a:t>RECHAZADA SOCIALMENTE </a:t>
            </a:r>
          </a:p>
          <a:p>
            <a:r>
              <a:rPr lang="es-CO" dirty="0" smtClean="0"/>
              <a:t>	</a:t>
            </a:r>
            <a:r>
              <a:rPr lang="es-CO" b="1" dirty="0" smtClean="0"/>
              <a:t>11-LADO </a:t>
            </a:r>
            <a:r>
              <a:rPr lang="es-CO" b="1" dirty="0"/>
              <a:t>OSCURO DEL </a:t>
            </a:r>
            <a:r>
              <a:rPr lang="es-CO" b="1" dirty="0" smtClean="0"/>
              <a:t>AUTOINTERÉS</a:t>
            </a:r>
          </a:p>
          <a:p>
            <a:r>
              <a:rPr lang="es-CO" b="1" dirty="0"/>
              <a:t>	</a:t>
            </a:r>
            <a:r>
              <a:rPr lang="es-CO" b="1" dirty="0" smtClean="0"/>
              <a:t>12-CARECE DE LEGITIMIDAD</a:t>
            </a:r>
            <a:endParaRPr lang="es-CO" b="1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17222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476672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OBJETO DE ESTUDIO: DEGRADACIÓN EN EL CATATUMBO</a:t>
            </a:r>
          </a:p>
        </p:txBody>
      </p:sp>
      <p:sp>
        <p:nvSpPr>
          <p:cNvPr id="3" name="2 Rectángulo"/>
          <p:cNvSpPr/>
          <p:nvPr/>
        </p:nvSpPr>
        <p:spPr>
          <a:xfrm>
            <a:off x="971600" y="1556792"/>
            <a:ext cx="69847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 i="1" dirty="0"/>
              <a:t>MODELOS ECONOMÉTRICOS</a:t>
            </a:r>
            <a:endParaRPr lang="es-CO" dirty="0"/>
          </a:p>
          <a:p>
            <a:r>
              <a:rPr lang="es-CO" i="1" dirty="0"/>
              <a:t> </a:t>
            </a:r>
            <a:endParaRPr lang="es-CO" dirty="0"/>
          </a:p>
          <a:p>
            <a:r>
              <a:rPr lang="es-CO" b="1" i="1" dirty="0"/>
              <a:t>1-ESTABLECE LOS DETERMINANTES DE LA DEGRADACIÓN</a:t>
            </a:r>
            <a:endParaRPr lang="es-CO" dirty="0"/>
          </a:p>
          <a:p>
            <a:r>
              <a:rPr lang="es-CO" i="1" dirty="0"/>
              <a:t>-ECONOMETRÍA DE DATOS PANEL CON VARIABLES MILITARES, ECONÓMICAS, SOCIALES, DEMOGRÁFICAS</a:t>
            </a:r>
            <a:endParaRPr lang="es-CO" dirty="0"/>
          </a:p>
          <a:p>
            <a:r>
              <a:rPr lang="es-CO" i="1" dirty="0"/>
              <a:t> </a:t>
            </a:r>
            <a:endParaRPr lang="es-CO" dirty="0"/>
          </a:p>
          <a:p>
            <a:r>
              <a:rPr lang="es-CO" b="1" i="1" dirty="0"/>
              <a:t>2-MODELA LAS INTERACCIONES LÓGICAS DE CLÁUSEWITZ</a:t>
            </a:r>
            <a:endParaRPr lang="es-CO" dirty="0"/>
          </a:p>
          <a:p>
            <a:r>
              <a:rPr lang="es-CO" i="1" dirty="0"/>
              <a:t>	-MODELO DE RESPUESTA MÚLTIPLE PARA CADA MPIO</a:t>
            </a:r>
            <a:endParaRPr lang="es-CO" dirty="0"/>
          </a:p>
          <a:p>
            <a:r>
              <a:rPr lang="es-CO" i="1" dirty="0"/>
              <a:t> </a:t>
            </a:r>
            <a:endParaRPr lang="es-CO" dirty="0"/>
          </a:p>
          <a:p>
            <a:r>
              <a:rPr lang="es-CO" b="1" i="1" dirty="0"/>
              <a:t>3-MIDE LA PROPENSIÓN A LA DEGRADACIÓN POR ACTOR</a:t>
            </a:r>
            <a:endParaRPr lang="es-CO" dirty="0"/>
          </a:p>
          <a:p>
            <a:r>
              <a:rPr lang="es-CO" i="1" dirty="0"/>
              <a:t>	-MODELO DE RESPUESTA MÚLTIPLE PARA CADA </a:t>
            </a:r>
            <a:r>
              <a:rPr lang="es-CO" i="1" dirty="0" smtClean="0"/>
              <a:t>ACTOR</a:t>
            </a:r>
          </a:p>
          <a:p>
            <a:endParaRPr lang="es-CO" i="1" dirty="0"/>
          </a:p>
          <a:p>
            <a:r>
              <a:rPr lang="es-CO" i="1" dirty="0"/>
              <a:t> 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69026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PERSPECTIVA TEÓRICA Y MARCO CONCEPTUAL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683568" y="1340768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Las acciones bélicas</a:t>
            </a:r>
            <a:r>
              <a:rPr lang="es-CO" sz="1600" i="1" dirty="0">
                <a:latin typeface="Arial" panose="020B0604020202020204" pitchFamily="34" charset="0"/>
                <a:cs typeface="Arial" panose="020B0604020202020204" pitchFamily="34" charset="0"/>
              </a:rPr>
              <a:t>, por acomodarse a las </a:t>
            </a:r>
            <a:r>
              <a:rPr lang="es-CO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normas del “</a:t>
            </a:r>
            <a:r>
              <a:rPr lang="es-CO" sz="1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ius</a:t>
            </a:r>
            <a:r>
              <a:rPr lang="es-CO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 in bello” </a:t>
            </a:r>
            <a:r>
              <a:rPr lang="es-CO" sz="1600" i="1" dirty="0">
                <a:latin typeface="Arial" panose="020B0604020202020204" pitchFamily="34" charset="0"/>
                <a:cs typeface="Arial" panose="020B0604020202020204" pitchFamily="34" charset="0"/>
              </a:rPr>
              <a:t>se consideran </a:t>
            </a:r>
            <a:r>
              <a:rPr lang="es-CO" sz="16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ACCIONES LEGÍTIMAS DE GUERRA </a:t>
            </a:r>
            <a:r>
              <a:rPr lang="es-CO" sz="16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(POLITICA</a:t>
            </a:r>
            <a:r>
              <a:rPr lang="es-CO" sz="16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s-CO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, e</a:t>
            </a:r>
            <a:r>
              <a:rPr lang="es-CO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s-CO" sz="1600" i="1" dirty="0">
                <a:latin typeface="Arial" panose="020B0604020202020204" pitchFamily="34" charset="0"/>
                <a:cs typeface="Arial" panose="020B0604020202020204" pitchFamily="34" charset="0"/>
              </a:rPr>
              <a:t>tanto </a:t>
            </a:r>
            <a:r>
              <a:rPr lang="es-CO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“se acomodan a las leyes consuetudinarias de la guerra” y “se apoyan en principios como el de la necesidad militar, la ventaja militar y la proporcionalidad” </a:t>
            </a:r>
            <a:r>
              <a:rPr lang="es-CO" sz="1600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CO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Cinep</a:t>
            </a:r>
            <a:r>
              <a:rPr lang="es-CO" sz="1600" i="1" dirty="0">
                <a:latin typeface="Arial" panose="020B0604020202020204" pitchFamily="34" charset="0"/>
                <a:cs typeface="Arial" panose="020B0604020202020204" pitchFamily="34" charset="0"/>
              </a:rPr>
              <a:t>, 2012</a:t>
            </a:r>
            <a:r>
              <a:rPr lang="es-CO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algn="just"/>
            <a:endParaRPr lang="es-CO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-Tiene en cuenta el contexto de la acción, “</a:t>
            </a:r>
            <a:r>
              <a:rPr lang="es-CO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especificidad cultural y </a:t>
            </a:r>
            <a:r>
              <a:rPr lang="es-CO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las </a:t>
            </a:r>
            <a:r>
              <a:rPr lang="es-CO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diferentes versiones de la dignidad </a:t>
            </a:r>
            <a:r>
              <a:rPr lang="es-CO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humana (</a:t>
            </a:r>
            <a:r>
              <a:rPr lang="es-CO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condición necesaria del orden político</a:t>
            </a:r>
            <a:r>
              <a:rPr lang="es-CO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es-CO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en lugar de recurrir a falsos </a:t>
            </a:r>
            <a:r>
              <a:rPr lang="es-CO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universalismos”. </a:t>
            </a:r>
            <a:r>
              <a:rPr lang="es-CO" sz="16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Boaventura</a:t>
            </a:r>
            <a:r>
              <a:rPr lang="es-CO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de Sousa Santos)</a:t>
            </a:r>
            <a:endParaRPr lang="es-CO" sz="16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600" i="1" dirty="0">
                <a:latin typeface="Arial" panose="020B0604020202020204" pitchFamily="34" charset="0"/>
                <a:cs typeface="Arial" panose="020B0604020202020204" pitchFamily="34" charset="0"/>
              </a:rPr>
              <a:t>y, por lo contrario, </a:t>
            </a:r>
            <a:r>
              <a:rPr lang="es-CO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las acciones violatorias del DIH,</a:t>
            </a:r>
            <a:r>
              <a:rPr lang="es-CO" sz="1600" i="1" dirty="0">
                <a:latin typeface="Arial" panose="020B0604020202020204" pitchFamily="34" charset="0"/>
                <a:cs typeface="Arial" panose="020B0604020202020204" pitchFamily="34" charset="0"/>
              </a:rPr>
              <a:t> acciones degradantes en este estudio, por obvias razones se </a:t>
            </a:r>
            <a:r>
              <a:rPr lang="es-CO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consideran </a:t>
            </a:r>
            <a:r>
              <a:rPr lang="es-CO" sz="16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ACCIONES ILEGÍTIMAS DE GUERRA (CRIMINAL)</a:t>
            </a:r>
            <a:r>
              <a:rPr lang="es-CO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endParaRPr lang="es-CO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Además</a:t>
            </a:r>
            <a:r>
              <a:rPr lang="es-CO" sz="16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CO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se tiene </a:t>
            </a:r>
            <a:r>
              <a:rPr lang="es-CO" sz="1600" i="1" dirty="0">
                <a:latin typeface="Arial" panose="020B0604020202020204" pitchFamily="34" charset="0"/>
                <a:cs typeface="Arial" panose="020B0604020202020204" pitchFamily="34" charset="0"/>
              </a:rPr>
              <a:t>cuidado de </a:t>
            </a:r>
            <a:r>
              <a:rPr lang="es-CO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“no r</a:t>
            </a:r>
            <a:r>
              <a:rPr lang="es-CO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esponsabilizar</a:t>
            </a:r>
            <a:r>
              <a:rPr lang="es-CO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 conjuntamente de la acción a los dos polos armados por infracciones que, según información accesible, tiene </a:t>
            </a:r>
            <a:r>
              <a:rPr lang="es-CO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como sujeto activo de la acción sólo a uno de los polos”</a:t>
            </a:r>
            <a:r>
              <a:rPr lang="es-CO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600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CO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Cinep</a:t>
            </a:r>
            <a:r>
              <a:rPr lang="es-CO" sz="1600" i="1" dirty="0">
                <a:latin typeface="Arial" panose="020B0604020202020204" pitchFamily="34" charset="0"/>
                <a:cs typeface="Arial" panose="020B0604020202020204" pitchFamily="34" charset="0"/>
              </a:rPr>
              <a:t>, Noche y Niebla, 2012). </a:t>
            </a:r>
            <a:endParaRPr lang="es-CO" sz="16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¿ Carece de legitimidad o se la negamos?</a:t>
            </a:r>
            <a:endParaRPr lang="es-CO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7178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MODALIDADES DE LA DEGRADACIÓN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899592" y="1720840"/>
            <a:ext cx="73448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 i="1" dirty="0"/>
              <a:t>1-POR BARBARIE  </a:t>
            </a:r>
            <a:r>
              <a:rPr lang="es-CO" b="1" i="1" dirty="0" smtClean="0"/>
              <a:t>ENTRECOMBIATIENTES</a:t>
            </a:r>
            <a:endParaRPr lang="es-CO" b="1" dirty="0"/>
          </a:p>
          <a:p>
            <a:r>
              <a:rPr lang="es-CO" i="1" dirty="0"/>
              <a:t>		-CRÍMENES DE GUERRA (DIH)</a:t>
            </a:r>
            <a:endParaRPr lang="es-CO" dirty="0"/>
          </a:p>
          <a:p>
            <a:r>
              <a:rPr lang="es-CO" i="1" dirty="0"/>
              <a:t> </a:t>
            </a:r>
            <a:endParaRPr lang="es-CO" dirty="0"/>
          </a:p>
          <a:p>
            <a:r>
              <a:rPr lang="es-CO" b="1" i="1" dirty="0"/>
              <a:t>2-POR BARBARIE DE USO DE ARMAS NO CONVENCIONALES</a:t>
            </a:r>
            <a:endParaRPr lang="es-CO" b="1" dirty="0"/>
          </a:p>
          <a:p>
            <a:r>
              <a:rPr lang="es-CO" i="1" dirty="0"/>
              <a:t>		-CRÍMENES DE GUERRA</a:t>
            </a:r>
            <a:endParaRPr lang="es-CO" dirty="0"/>
          </a:p>
          <a:p>
            <a:r>
              <a:rPr lang="es-CO" i="1" dirty="0"/>
              <a:t> </a:t>
            </a:r>
            <a:endParaRPr lang="es-CO" dirty="0"/>
          </a:p>
          <a:p>
            <a:r>
              <a:rPr lang="es-CO" b="1" i="1" dirty="0"/>
              <a:t>3-POR BARBARIE  CONTRA LA POBLACIÓN CIVIL</a:t>
            </a:r>
            <a:endParaRPr lang="es-CO" b="1" dirty="0"/>
          </a:p>
          <a:p>
            <a:r>
              <a:rPr lang="es-CO" i="1" dirty="0"/>
              <a:t>		-CRÍMENES DE LESA HUMANIDAD</a:t>
            </a:r>
            <a:endParaRPr lang="es-CO" dirty="0"/>
          </a:p>
          <a:p>
            <a:r>
              <a:rPr lang="es-CO" i="1" dirty="0"/>
              <a:t>		-CRÍMENES DE GENOCIDIO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68426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7544" y="1340768"/>
            <a:ext cx="80648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GUERRA CONTRAINSURGENTE</a:t>
            </a:r>
            <a:endParaRPr lang="es-CO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Wallace (1997), plantea que toda lucha contrainsurgente incorpora elementos de la </a:t>
            </a:r>
            <a:r>
              <a:rPr lang="es-E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Teoría de la atrición y de la Teoría de maniobra </a:t>
            </a:r>
            <a:r>
              <a:rPr lang="es-E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explica que </a:t>
            </a:r>
            <a:r>
              <a:rPr lang="es-E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“en la atrición, </a:t>
            </a:r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el elemento fundamental para vencer al enemigo es la </a:t>
            </a:r>
            <a:r>
              <a:rPr lang="es-E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superioridad en el poder de fuego y en el número de combatientes</a:t>
            </a:r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, es decir, la capacidad de confrontación bélica </a:t>
            </a:r>
            <a:r>
              <a:rPr lang="es-E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sostenida.</a:t>
            </a:r>
          </a:p>
          <a:p>
            <a:pPr algn="just"/>
            <a:endParaRPr lang="es-E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teoría de la maniobra</a:t>
            </a:r>
            <a:r>
              <a:rPr lang="es-E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está </a:t>
            </a:r>
            <a:r>
              <a:rPr lang="es-E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centrada en la información y cuerpos de inteligencia. </a:t>
            </a:r>
            <a:r>
              <a:rPr lang="es-E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Según </a:t>
            </a:r>
            <a:r>
              <a:rPr lang="es-ES" sz="1600" i="1" dirty="0">
                <a:latin typeface="Arial" panose="020B0604020202020204" pitchFamily="34" charset="0"/>
                <a:cs typeface="Arial" panose="020B0604020202020204" pitchFamily="34" charset="0"/>
              </a:rPr>
              <a:t>Wallace(1997), en la teoría de la maniobra </a:t>
            </a:r>
            <a:r>
              <a:rPr lang="es-E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el centro de gravedad ya no es la capacidad de confrontación bélica, sino el vínculo existente entre la población y la insurgencia. </a:t>
            </a:r>
            <a:endParaRPr lang="es-ES" sz="1600" b="1" i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600" b="1" i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E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grupos paramilitares, </a:t>
            </a:r>
            <a:r>
              <a:rPr lang="es-ES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a cargo de las operaciones de contrainsurgencia y actuando como </a:t>
            </a:r>
            <a:r>
              <a:rPr lang="es-E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brazo irregular de las fuerzas estatales, se proponen socavar la base social de las guerrillas por medio de masacres y desapariciones de sus colaboradores</a:t>
            </a:r>
            <a:r>
              <a:rPr lang="es-ES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, es decir, según la vieja metáfora “</a:t>
            </a:r>
            <a:r>
              <a:rPr lang="es-E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Quitarle el agua al pez”, a la guerrilla.</a:t>
            </a:r>
            <a:r>
              <a:rPr lang="es-ES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 (Aranguren, </a:t>
            </a:r>
            <a:r>
              <a:rPr lang="es-ES" sz="1600" i="1" u="sng" dirty="0" err="1">
                <a:latin typeface="Arial" panose="020B0604020202020204" pitchFamily="34" charset="0"/>
                <a:cs typeface="Arial" panose="020B0604020202020204" pitchFamily="34" charset="0"/>
              </a:rPr>
              <a:t>pag</a:t>
            </a:r>
            <a:r>
              <a:rPr lang="es-ES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 240</a:t>
            </a:r>
            <a:r>
              <a:rPr lang="es-ES" sz="16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</a:p>
          <a:p>
            <a:pPr algn="just"/>
            <a:endParaRPr lang="es-ES" sz="1600" i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b="1" i="1" dirty="0">
                <a:latin typeface="Arial" panose="020B0604020202020204" pitchFamily="34" charset="0"/>
                <a:cs typeface="Arial" panose="020B0604020202020204" pitchFamily="34" charset="0"/>
              </a:rPr>
              <a:t>Pero ¿es contrainsurgente la guerra que libra en el Catatumbo</a:t>
            </a:r>
            <a:r>
              <a:rPr lang="es-CO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?.</a:t>
            </a:r>
            <a:endParaRPr lang="es-CO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64756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2000" b="1" dirty="0">
              <a:solidFill>
                <a:schemeClr val="tx1"/>
              </a:solidFill>
            </a:endParaRPr>
          </a:p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GUERRA CONTRAINSURGENTE</a:t>
            </a:r>
            <a:endParaRPr lang="es-CO" sz="20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8312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272147"/>
              </p:ext>
            </p:extLst>
          </p:nvPr>
        </p:nvGraphicFramePr>
        <p:xfrm>
          <a:off x="683568" y="1484784"/>
          <a:ext cx="7704857" cy="51322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4"/>
                <a:gridCol w="2232248"/>
                <a:gridCol w="3667760"/>
                <a:gridCol w="868745"/>
              </a:tblGrid>
              <a:tr h="264002"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</a:rPr>
                        <a:t>FASES DEL PARAMILITARISMO EN COLOMBIA</a:t>
                      </a:r>
                      <a:endParaRPr lang="es-CO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4902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</a:rPr>
                        <a:t>MODELO DE REPRESIÓN</a:t>
                      </a:r>
                      <a:endParaRPr lang="es-CO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</a:rPr>
                        <a:t>DESCRIPCIÓN </a:t>
                      </a:r>
                      <a:endParaRPr lang="es-CO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ALCANCES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</a:rPr>
                        <a:t>FASE</a:t>
                      </a:r>
                      <a:endParaRPr lang="es-CO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578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dirty="0">
                          <a:effectLst/>
                        </a:rPr>
                        <a:t>I</a:t>
                      </a:r>
                      <a:endParaRPr lang="es-CO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effectLst/>
                        </a:rPr>
                        <a:t>1-Militarización, Estado de sitio y contrainsurgencia. </a:t>
                      </a:r>
                      <a:endParaRPr lang="es-CO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1-Protagonismo del Ejército en la comisión de crímenes de lesa humanidad</a:t>
                      </a:r>
                      <a:r>
                        <a:rPr lang="es-ES" sz="1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Acción </a:t>
                      </a:r>
                      <a:r>
                        <a:rPr lang="es-E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encubierta y secreta. Desapariciones forzadas.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</a:rPr>
                        <a:t>1965-1981</a:t>
                      </a:r>
                      <a:endParaRPr lang="es-CO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6285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dirty="0">
                          <a:effectLst/>
                        </a:rPr>
                        <a:t>II</a:t>
                      </a:r>
                      <a:endParaRPr lang="es-CO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</a:rPr>
                        <a:t>2-Proceso de paz y guerra sucia </a:t>
                      </a:r>
                      <a:endParaRPr lang="es-CO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2-Grupos de civiles armados colaboran con el Ejército en la lucha contrainsurgente.  Incremento de </a:t>
                      </a:r>
                      <a:r>
                        <a:rPr lang="es-CO" sz="1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asesinatoa</a:t>
                      </a:r>
                      <a:r>
                        <a:rPr lang="es-CO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 desplazamiento forzado, 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</a:rPr>
                        <a:t>1982-1985</a:t>
                      </a:r>
                      <a:endParaRPr lang="es-CO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8045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dirty="0">
                          <a:effectLst/>
                        </a:rPr>
                        <a:t>III</a:t>
                      </a:r>
                      <a:endParaRPr lang="es-CO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effectLst/>
                        </a:rPr>
                        <a:t>3-Reacción contra la movilización política y la participación popular </a:t>
                      </a:r>
                      <a:endParaRPr lang="es-CO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3-Incremento desmesurado de asesinatos  en medio del auge de movilizaciones populares. Se inicia la expansión del paramilitarismo en le Magdalena Medio.. Se establecen bases </a:t>
                      </a:r>
                      <a:r>
                        <a:rPr lang="es-CO" sz="1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paramilitares </a:t>
                      </a:r>
                      <a:r>
                        <a:rPr lang="es-CO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permanentes en la zona.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</a:rPr>
                        <a:t>1986-1990</a:t>
                      </a:r>
                      <a:endParaRPr lang="es-CO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841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dirty="0">
                          <a:effectLst/>
                        </a:rPr>
                        <a:t>IV</a:t>
                      </a:r>
                      <a:endParaRPr lang="es-CO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effectLst/>
                        </a:rPr>
                        <a:t>4-Reingeniería paramilitar y expansión del paramilitarismo, </a:t>
                      </a:r>
                      <a:endParaRPr lang="es-CO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4-Incremento importante de los crímenes cometidos por el ejército y por los organismos de </a:t>
                      </a:r>
                      <a:r>
                        <a:rPr lang="es-CO" sz="1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inteligencia.Se</a:t>
                      </a:r>
                      <a:r>
                        <a:rPr lang="es-CO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fortalece el </a:t>
                      </a:r>
                      <a:r>
                        <a:rPr lang="es-CO" sz="1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ejército.Represión</a:t>
                      </a:r>
                      <a:r>
                        <a:rPr lang="es-CO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 barrios populares de las principales </a:t>
                      </a:r>
                      <a:r>
                        <a:rPr lang="es-CO" sz="1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ciudade</a:t>
                      </a:r>
                      <a:r>
                        <a:rPr lang="es-CO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 la </a:t>
                      </a:r>
                      <a:r>
                        <a:rPr lang="es-CO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limpieza social de los paramilitares.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</a:rPr>
                        <a:t>1991-1994</a:t>
                      </a:r>
                      <a:endParaRPr lang="es-CO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5551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dirty="0">
                          <a:effectLst/>
                        </a:rPr>
                        <a:t>V</a:t>
                      </a:r>
                      <a:endParaRPr lang="es-CO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effectLst/>
                        </a:rPr>
                        <a:t>5-La consolidación y legalización. </a:t>
                      </a:r>
                      <a:endParaRPr lang="es-CO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5-Legalización y consolidación del paramilitarismo por medio de las CONVIVIR. La expansión de las AUC en todo el país. Expansión y fortalecimiento empresarial del narcotráfico. 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</a:rPr>
                        <a:t>1995-1998</a:t>
                      </a:r>
                      <a:endParaRPr lang="es-CO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54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</a:rPr>
                        <a:t>FUENTE</a:t>
                      </a:r>
                      <a:endParaRPr lang="es-CO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COLOMBIA NUNCA MÁS: CRÍMENES DE LESA HUMNIDAD EN  LA ZONA V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800" dirty="0">
                          <a:effectLst/>
                        </a:rPr>
                        <a:t> </a:t>
                      </a:r>
                      <a:endParaRPr lang="es-CO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  <p:sp>
        <p:nvSpPr>
          <p:cNvPr id="3" name="2 Rectángulo"/>
          <p:cNvSpPr/>
          <p:nvPr/>
        </p:nvSpPr>
        <p:spPr>
          <a:xfrm>
            <a:off x="683568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MODELOS </a:t>
            </a:r>
            <a:r>
              <a:rPr lang="es-CO" sz="2000" b="1" dirty="0" smtClean="0">
                <a:solidFill>
                  <a:schemeClr val="tx1"/>
                </a:solidFill>
              </a:rPr>
              <a:t>DE </a:t>
            </a:r>
            <a:r>
              <a:rPr lang="es-CO" sz="2000" b="1" dirty="0" smtClean="0">
                <a:solidFill>
                  <a:schemeClr val="tx1"/>
                </a:solidFill>
              </a:rPr>
              <a:t>REPRESIÓN DEL ESTADO COLOMBIANO </a:t>
            </a:r>
          </a:p>
        </p:txBody>
      </p:sp>
    </p:spTree>
    <p:extLst>
      <p:ext uri="{BB962C8B-B14F-4D97-AF65-F5344CB8AC3E}">
        <p14:creationId xmlns:p14="http://schemas.microsoft.com/office/powerpoint/2010/main" val="12917545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899592" y="3105835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b="1" i="1" dirty="0" smtClean="0"/>
              <a:t> MODELO KEYNESIANO DE PROPENSIÓN A </a:t>
            </a:r>
            <a:r>
              <a:rPr lang="es-CO" sz="2400" b="1" i="1" dirty="0"/>
              <a:t>LA DEGRADACIÓN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1548338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476672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OBJETO DE ESTUDIO: DEGRADACIÓN EN EL CATATUMBO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115616" y="1484783"/>
            <a:ext cx="70567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b="1" dirty="0"/>
              <a:t>HIPÓTESIS.: </a:t>
            </a:r>
            <a:r>
              <a:rPr lang="es-CO" sz="2000" dirty="0"/>
              <a:t>La ley psicológica fundamental en que podemos basarnos, con entera confianza, tanto a priori, partiendo de nuestro conocimiento de la naturaleza humana, como de la experiencia, consiste en que </a:t>
            </a:r>
            <a:r>
              <a:rPr lang="es-ES" sz="2000" b="1" u="sng" dirty="0"/>
              <a:t>los actores de un conflicto armado interno están dispuestos siempre, como regla general y en promedio, a incrementar sus actos degradantes de guerra a medida que el número de actos totales de guerra crece, </a:t>
            </a:r>
            <a:r>
              <a:rPr lang="es-ES" sz="2000" b="1" dirty="0"/>
              <a:t>pero no tanto  como el aumento del total de actos de guerra.</a:t>
            </a:r>
            <a:r>
              <a:rPr lang="es-ES" sz="2000" dirty="0"/>
              <a:t> </a:t>
            </a:r>
            <a:endParaRPr lang="es-ES" sz="2000" dirty="0" smtClean="0"/>
          </a:p>
          <a:p>
            <a:pPr algn="just"/>
            <a:endParaRPr lang="es-ES" sz="2000" dirty="0"/>
          </a:p>
          <a:p>
            <a:pPr algn="just"/>
            <a:r>
              <a:rPr lang="es-ES" sz="2000" dirty="0" smtClean="0"/>
              <a:t>La </a:t>
            </a:r>
            <a:r>
              <a:rPr lang="es-ES" sz="2000" dirty="0"/>
              <a:t>propensión marginal a incurrir en actos de guerra degradantes de un actor del conflicto es siempre un valor mayor a cero y menor a uno</a:t>
            </a:r>
            <a:r>
              <a:rPr lang="es-ES" sz="2000" dirty="0" smtClean="0"/>
              <a:t>”.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077524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476672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FARC</a:t>
            </a:r>
          </a:p>
        </p:txBody>
      </p:sp>
      <p:graphicFrame>
        <p:nvGraphicFramePr>
          <p:cNvPr id="3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2340226"/>
              </p:ext>
            </p:extLst>
          </p:nvPr>
        </p:nvGraphicFramePr>
        <p:xfrm>
          <a:off x="827584" y="1556792"/>
          <a:ext cx="712879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7800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756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ALCANCES DE LA INVESTIGACIÓN</a:t>
            </a:r>
            <a:r>
              <a:rPr lang="es-CO" sz="2000" b="1" dirty="0" smtClean="0">
                <a:solidFill>
                  <a:schemeClr val="tx1"/>
                </a:solidFill>
              </a:rPr>
              <a:t> </a:t>
            </a:r>
            <a:endParaRPr lang="es-CO" sz="2000" b="1" dirty="0" smtClean="0">
              <a:solidFill>
                <a:schemeClr val="tx1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899592" y="1628800"/>
            <a:ext cx="74528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 i="1" dirty="0"/>
              <a:t>1-EXPERIENCIA DE CONFLICTO: FENÓMENO DE LA DEGRADACIÓN</a:t>
            </a:r>
            <a:endParaRPr lang="es-CO" dirty="0"/>
          </a:p>
          <a:p>
            <a:r>
              <a:rPr lang="es-CO" b="1" i="1" dirty="0"/>
              <a:t>2-CONFLCITO EN CATATUMBO-1998-2011-RESPONSABLES  REGIÓN</a:t>
            </a:r>
            <a:endParaRPr lang="es-CO" dirty="0"/>
          </a:p>
          <a:p>
            <a:r>
              <a:rPr lang="es-CO" b="1" i="1" dirty="0"/>
              <a:t>3-TIPIFICACIÓN DE ACTORES DEL CONFLICTO Y DEL CRIMEN</a:t>
            </a:r>
            <a:endParaRPr lang="es-CO" dirty="0"/>
          </a:p>
          <a:p>
            <a:r>
              <a:rPr lang="es-CO" b="1" i="1" dirty="0"/>
              <a:t>4-PERSPECTIVA </a:t>
            </a:r>
            <a:r>
              <a:rPr lang="es-CO" b="1" i="1" dirty="0" smtClean="0"/>
              <a:t>TEÓRICA-ONTOLOGÍA </a:t>
            </a:r>
            <a:r>
              <a:rPr lang="es-CO" b="1" i="1" dirty="0"/>
              <a:t>DE LA GUERRA-RACIONALIDAD </a:t>
            </a:r>
            <a:endParaRPr lang="es-CO" dirty="0"/>
          </a:p>
          <a:p>
            <a:r>
              <a:rPr lang="es-CO" b="1" i="1" dirty="0" smtClean="0"/>
              <a:t>5-TECNOLOGÍAS </a:t>
            </a:r>
            <a:r>
              <a:rPr lang="es-CO" b="1" i="1" dirty="0"/>
              <a:t>Y ESTRATEGIAS QUE PRODUCEN DEGRADACIÓN</a:t>
            </a:r>
            <a:endParaRPr lang="es-CO" dirty="0"/>
          </a:p>
          <a:p>
            <a:r>
              <a:rPr lang="es-CO" b="1" i="1" dirty="0" smtClean="0"/>
              <a:t>6-NATURALEZA-EXPLICACIÓN-TRES  </a:t>
            </a:r>
            <a:r>
              <a:rPr lang="es-CO" b="1" i="1" dirty="0"/>
              <a:t>MODELOS ECONOMÉTRICOS</a:t>
            </a:r>
            <a:endParaRPr lang="es-CO" dirty="0"/>
          </a:p>
          <a:p>
            <a:r>
              <a:rPr lang="es-CO" b="1" i="1" dirty="0" smtClean="0"/>
              <a:t>7-BASE </a:t>
            </a:r>
            <a:r>
              <a:rPr lang="es-CO" b="1" i="1" dirty="0"/>
              <a:t>DE DATOS- </a:t>
            </a:r>
            <a:r>
              <a:rPr lang="es-CO" b="1" i="1" dirty="0" smtClean="0"/>
              <a:t>20 VARIBALES-6ACTORES-6MPIOS- 3 NIVELES</a:t>
            </a:r>
            <a:endParaRPr lang="es-CO" dirty="0"/>
          </a:p>
          <a:p>
            <a:r>
              <a:rPr lang="es-CO" b="1" i="1" dirty="0" smtClean="0"/>
              <a:t>8-MEDICIÓN </a:t>
            </a:r>
            <a:r>
              <a:rPr lang="es-CO" b="1" i="1" dirty="0"/>
              <a:t>POR ACTOR POR MUNCIIPIO POR REGIÓN POR POLO</a:t>
            </a:r>
            <a:endParaRPr lang="es-CO" dirty="0"/>
          </a:p>
          <a:p>
            <a:r>
              <a:rPr lang="es-CO" b="1" i="1" dirty="0" smtClean="0"/>
              <a:t>9-MODALIDADES </a:t>
            </a:r>
            <a:r>
              <a:rPr lang="es-CO" b="1" i="1" dirty="0"/>
              <a:t>DE LA DEGRADACIÓN- </a:t>
            </a:r>
            <a:r>
              <a:rPr lang="es-CO" b="1" i="1" dirty="0" smtClean="0"/>
              <a:t>CARACTERÍSTTICAS DEL FENÓMENO</a:t>
            </a:r>
            <a:endParaRPr lang="es-CO" dirty="0"/>
          </a:p>
          <a:p>
            <a:r>
              <a:rPr lang="es-CO" b="1" i="1" dirty="0" smtClean="0"/>
              <a:t>10-NATURALEZA </a:t>
            </a:r>
            <a:r>
              <a:rPr lang="es-CO" b="1" i="1" dirty="0"/>
              <a:t>POLITICA  Y LÍMITE DE LO POLITICO</a:t>
            </a:r>
            <a:endParaRPr lang="es-CO" dirty="0"/>
          </a:p>
          <a:p>
            <a:r>
              <a:rPr lang="es-CO" b="1" i="1" dirty="0"/>
              <a:t>11-CORRELACIÓN DE FUERZAS MILITAR Y POLITICA</a:t>
            </a:r>
            <a:endParaRPr lang="es-CO" dirty="0"/>
          </a:p>
          <a:p>
            <a:r>
              <a:rPr lang="es-CO" b="1" i="1" dirty="0"/>
              <a:t>12-INICIATIVA DE LOS ACTORES Y MODELOS DE DESARROLLO </a:t>
            </a:r>
            <a:endParaRPr lang="es-CO" dirty="0"/>
          </a:p>
          <a:p>
            <a:r>
              <a:rPr lang="es-CO" b="1" i="1" dirty="0"/>
              <a:t> 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372029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476672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ELN</a:t>
            </a:r>
          </a:p>
        </p:txBody>
      </p:sp>
      <p:graphicFrame>
        <p:nvGraphicFramePr>
          <p:cNvPr id="3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3167780"/>
              </p:ext>
            </p:extLst>
          </p:nvPr>
        </p:nvGraphicFramePr>
        <p:xfrm>
          <a:off x="827584" y="1340768"/>
          <a:ext cx="727280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21787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476672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EPL</a:t>
            </a:r>
          </a:p>
        </p:txBody>
      </p:sp>
      <p:graphicFrame>
        <p:nvGraphicFramePr>
          <p:cNvPr id="3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7620515"/>
              </p:ext>
            </p:extLst>
          </p:nvPr>
        </p:nvGraphicFramePr>
        <p:xfrm>
          <a:off x="827584" y="1484784"/>
          <a:ext cx="7272808" cy="4104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968920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476672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FFAA</a:t>
            </a:r>
          </a:p>
        </p:txBody>
      </p:sp>
      <p:graphicFrame>
        <p:nvGraphicFramePr>
          <p:cNvPr id="3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560496"/>
              </p:ext>
            </p:extLst>
          </p:nvPr>
        </p:nvGraphicFramePr>
        <p:xfrm>
          <a:off x="755576" y="1340768"/>
          <a:ext cx="7416824" cy="4392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66323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476672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PARAMILITARES</a:t>
            </a:r>
          </a:p>
        </p:txBody>
      </p:sp>
      <p:graphicFrame>
        <p:nvGraphicFramePr>
          <p:cNvPr id="3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5714136"/>
              </p:ext>
            </p:extLst>
          </p:nvPr>
        </p:nvGraphicFramePr>
        <p:xfrm>
          <a:off x="1043608" y="1340768"/>
          <a:ext cx="6984775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67714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476672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DESCONOCIDO</a:t>
            </a:r>
          </a:p>
        </p:txBody>
      </p:sp>
      <p:graphicFrame>
        <p:nvGraphicFramePr>
          <p:cNvPr id="3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6771840"/>
              </p:ext>
            </p:extLst>
          </p:nvPr>
        </p:nvGraphicFramePr>
        <p:xfrm>
          <a:off x="1043608" y="1340768"/>
          <a:ext cx="6984776" cy="4392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01800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611560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CONFLICTO ARMADO INTERNO EN EL CATATUMBO</a:t>
            </a:r>
          </a:p>
        </p:txBody>
      </p:sp>
      <p:graphicFrame>
        <p:nvGraphicFramePr>
          <p:cNvPr id="4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5781277"/>
              </p:ext>
            </p:extLst>
          </p:nvPr>
        </p:nvGraphicFramePr>
        <p:xfrm>
          <a:off x="1000125" y="1795462"/>
          <a:ext cx="7143750" cy="3267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46251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611560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CONFLICTO ARMADO INTERNO EN EL CATATUMBO</a:t>
            </a:r>
          </a:p>
        </p:txBody>
      </p:sp>
      <p:graphicFrame>
        <p:nvGraphicFramePr>
          <p:cNvPr id="4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3633838"/>
              </p:ext>
            </p:extLst>
          </p:nvPr>
        </p:nvGraphicFramePr>
        <p:xfrm>
          <a:off x="827585" y="1484784"/>
          <a:ext cx="734481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983166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CONFLICTO ARMADO INTERNO EN EL CATATUMBO</a:t>
            </a:r>
          </a:p>
        </p:txBody>
      </p:sp>
      <p:graphicFrame>
        <p:nvGraphicFramePr>
          <p:cNvPr id="3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3168456"/>
              </p:ext>
            </p:extLst>
          </p:nvPr>
        </p:nvGraphicFramePr>
        <p:xfrm>
          <a:off x="755576" y="1572184"/>
          <a:ext cx="7560840" cy="4161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27648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CONFLICTO ARMADO INTERNO EN EL CATATUMBO</a:t>
            </a:r>
          </a:p>
        </p:txBody>
      </p:sp>
      <p:graphicFrame>
        <p:nvGraphicFramePr>
          <p:cNvPr id="3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3126769"/>
              </p:ext>
            </p:extLst>
          </p:nvPr>
        </p:nvGraphicFramePr>
        <p:xfrm>
          <a:off x="827584" y="1484784"/>
          <a:ext cx="734481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78361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583082"/>
              </p:ext>
            </p:extLst>
          </p:nvPr>
        </p:nvGraphicFramePr>
        <p:xfrm>
          <a:off x="611560" y="1556792"/>
          <a:ext cx="756084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Rectángulo"/>
          <p:cNvSpPr/>
          <p:nvPr/>
        </p:nvSpPr>
        <p:spPr>
          <a:xfrm>
            <a:off x="611560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CONFLICTO ARMADO INTERNO EN EL CATATUMBO</a:t>
            </a:r>
          </a:p>
        </p:txBody>
      </p:sp>
    </p:spTree>
    <p:extLst>
      <p:ext uri="{BB962C8B-B14F-4D97-AF65-F5344CB8AC3E}">
        <p14:creationId xmlns:p14="http://schemas.microsoft.com/office/powerpoint/2010/main" val="25084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http://www.derechos.org/nizkor/colombia/img/catatumbo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3672408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5 Rectángulo"/>
          <p:cNvSpPr/>
          <p:nvPr/>
        </p:nvSpPr>
        <p:spPr>
          <a:xfrm>
            <a:off x="755576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solidFill>
                  <a:schemeClr val="tx1"/>
                </a:solidFill>
              </a:rPr>
              <a:t>CARACTERIZACIÓN DEL CATATUMBO</a:t>
            </a:r>
          </a:p>
        </p:txBody>
      </p:sp>
    </p:spTree>
    <p:extLst>
      <p:ext uri="{BB962C8B-B14F-4D97-AF65-F5344CB8AC3E}">
        <p14:creationId xmlns:p14="http://schemas.microsoft.com/office/powerpoint/2010/main" val="39210551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611560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COMPORTAMIENTO DE LOS ACTORES  EN EL CATATUMBO</a:t>
            </a:r>
          </a:p>
        </p:txBody>
      </p:sp>
      <p:graphicFrame>
        <p:nvGraphicFramePr>
          <p:cNvPr id="4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0230046"/>
              </p:ext>
            </p:extLst>
          </p:nvPr>
        </p:nvGraphicFramePr>
        <p:xfrm>
          <a:off x="755576" y="1556792"/>
          <a:ext cx="712879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97408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711073"/>
              </p:ext>
            </p:extLst>
          </p:nvPr>
        </p:nvGraphicFramePr>
        <p:xfrm>
          <a:off x="719572" y="1484784"/>
          <a:ext cx="7488832" cy="4320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Rectángulo"/>
          <p:cNvSpPr/>
          <p:nvPr/>
        </p:nvSpPr>
        <p:spPr>
          <a:xfrm>
            <a:off x="611560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COMPORTAMIENTO DE LOS ACTORES  EN EL CATATUMBO</a:t>
            </a:r>
          </a:p>
        </p:txBody>
      </p:sp>
    </p:spTree>
    <p:extLst>
      <p:ext uri="{BB962C8B-B14F-4D97-AF65-F5344CB8AC3E}">
        <p14:creationId xmlns:p14="http://schemas.microsoft.com/office/powerpoint/2010/main" val="30719025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COMPORTAMIENTO DE LOS ACTORES  EN EL CATATUMBO</a:t>
            </a:r>
          </a:p>
        </p:txBody>
      </p:sp>
      <p:graphicFrame>
        <p:nvGraphicFramePr>
          <p:cNvPr id="3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7997158"/>
              </p:ext>
            </p:extLst>
          </p:nvPr>
        </p:nvGraphicFramePr>
        <p:xfrm>
          <a:off x="1043608" y="1556792"/>
          <a:ext cx="705678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99929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COMPORTAMIENTO DE LOS ACTORES  EN EL CATATUMBO</a:t>
            </a:r>
          </a:p>
        </p:txBody>
      </p:sp>
      <p:graphicFrame>
        <p:nvGraphicFramePr>
          <p:cNvPr id="3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7308333"/>
              </p:ext>
            </p:extLst>
          </p:nvPr>
        </p:nvGraphicFramePr>
        <p:xfrm>
          <a:off x="642434" y="1484784"/>
          <a:ext cx="7704856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19098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COMPORTAMIENTO DE LOS ACTORES  EN EL CATATUMBO</a:t>
            </a:r>
          </a:p>
        </p:txBody>
      </p:sp>
      <p:graphicFrame>
        <p:nvGraphicFramePr>
          <p:cNvPr id="3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2735448"/>
              </p:ext>
            </p:extLst>
          </p:nvPr>
        </p:nvGraphicFramePr>
        <p:xfrm>
          <a:off x="827584" y="1556792"/>
          <a:ext cx="734481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3480274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COMPORTAMIENTO DE LOS ACTORES  EN EL CATATUMBO</a:t>
            </a:r>
          </a:p>
        </p:txBody>
      </p:sp>
      <p:graphicFrame>
        <p:nvGraphicFramePr>
          <p:cNvPr id="3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6061910"/>
              </p:ext>
            </p:extLst>
          </p:nvPr>
        </p:nvGraphicFramePr>
        <p:xfrm>
          <a:off x="699005" y="1628800"/>
          <a:ext cx="759171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817302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COMPORTAMIENTO DE LOS ACTORES  EN EL CATATUMBO</a:t>
            </a:r>
          </a:p>
        </p:txBody>
      </p:sp>
      <p:graphicFrame>
        <p:nvGraphicFramePr>
          <p:cNvPr id="3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1620953"/>
              </p:ext>
            </p:extLst>
          </p:nvPr>
        </p:nvGraphicFramePr>
        <p:xfrm>
          <a:off x="1002474" y="1484784"/>
          <a:ext cx="6984776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346241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COMPORTAMIENTO DE LOS ACTORES  EN EL CATATUMBO</a:t>
            </a:r>
          </a:p>
        </p:txBody>
      </p:sp>
      <p:graphicFrame>
        <p:nvGraphicFramePr>
          <p:cNvPr id="3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9208757"/>
              </p:ext>
            </p:extLst>
          </p:nvPr>
        </p:nvGraphicFramePr>
        <p:xfrm>
          <a:off x="827584" y="1556792"/>
          <a:ext cx="7272808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44964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COMPORTAMIENTO DE LOS ACTORES  EN EL CATATUMBO</a:t>
            </a:r>
          </a:p>
        </p:txBody>
      </p:sp>
      <p:graphicFrame>
        <p:nvGraphicFramePr>
          <p:cNvPr id="3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491564"/>
              </p:ext>
            </p:extLst>
          </p:nvPr>
        </p:nvGraphicFramePr>
        <p:xfrm>
          <a:off x="1115616" y="1556792"/>
          <a:ext cx="7056784" cy="4036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369506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0731366"/>
              </p:ext>
            </p:extLst>
          </p:nvPr>
        </p:nvGraphicFramePr>
        <p:xfrm>
          <a:off x="755576" y="1484784"/>
          <a:ext cx="734481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COMPORTAMIENTO DE LOS ACTORES  EN EL CATATUMBO</a:t>
            </a:r>
          </a:p>
        </p:txBody>
      </p:sp>
    </p:spTree>
    <p:extLst>
      <p:ext uri="{BB962C8B-B14F-4D97-AF65-F5344CB8AC3E}">
        <p14:creationId xmlns:p14="http://schemas.microsoft.com/office/powerpoint/2010/main" val="1846591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5576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solidFill>
                  <a:schemeClr val="tx1"/>
                </a:solidFill>
              </a:rPr>
              <a:t>CARACTERIZACIÓN DEL CATATUMBO</a:t>
            </a:r>
          </a:p>
        </p:txBody>
      </p:sp>
      <p:sp>
        <p:nvSpPr>
          <p:cNvPr id="3" name="2 Rectángulo"/>
          <p:cNvSpPr/>
          <p:nvPr/>
        </p:nvSpPr>
        <p:spPr>
          <a:xfrm>
            <a:off x="899592" y="1268760"/>
            <a:ext cx="748883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 i="1" u="sng" dirty="0">
                <a:latin typeface="Arial" panose="020B0604020202020204" pitchFamily="34" charset="0"/>
                <a:cs typeface="Arial" panose="020B0604020202020204" pitchFamily="34" charset="0"/>
              </a:rPr>
              <a:t>Situación de atraso, olvido estatal </a:t>
            </a:r>
            <a:r>
              <a:rPr lang="es-CO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– 11-13 Municipios</a:t>
            </a:r>
          </a:p>
          <a:p>
            <a:r>
              <a:rPr lang="es-CO" b="1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b="1" i="1" u="sng" dirty="0">
                <a:latin typeface="Arial" panose="020B0604020202020204" pitchFamily="34" charset="0"/>
                <a:cs typeface="Arial" panose="020B0604020202020204" pitchFamily="34" charset="0"/>
              </a:rPr>
              <a:t>Sin políticas ni apoyos del Estado estos colombianos, quizás sin proponérselo están inventando  una forma de vivir, a partir de la supervivencia.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b="1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b="1" i="1" u="sng" dirty="0">
                <a:latin typeface="Arial" panose="020B0604020202020204" pitchFamily="34" charset="0"/>
                <a:cs typeface="Arial" panose="020B0604020202020204" pitchFamily="34" charset="0"/>
              </a:rPr>
              <a:t>Son las regiones que en lo fundamental conforman la geografía de la violencia rural colombiana 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b="1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b="1" i="1" u="sng" dirty="0">
                <a:latin typeface="Arial" panose="020B0604020202020204" pitchFamily="34" charset="0"/>
                <a:cs typeface="Arial" panose="020B0604020202020204" pitchFamily="34" charset="0"/>
              </a:rPr>
              <a:t>Una región rica en recursos naturales, petróleo, carbón, </a:t>
            </a:r>
            <a:r>
              <a:rPr lang="es-CO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Biodiversidad</a:t>
            </a:r>
            <a:r>
              <a:rPr lang="es-CO" b="1" i="1" u="sng" dirty="0">
                <a:latin typeface="Arial" panose="020B0604020202020204" pitchFamily="34" charset="0"/>
                <a:cs typeface="Arial" panose="020B0604020202020204" pitchFamily="34" charset="0"/>
              </a:rPr>
              <a:t>, coca. Lugar de tránsito del oleoducto Caño-Limón </a:t>
            </a:r>
            <a:r>
              <a:rPr lang="es-CO" b="1" i="1" u="sng" dirty="0" err="1">
                <a:latin typeface="Arial" panose="020B0604020202020204" pitchFamily="34" charset="0"/>
                <a:cs typeface="Arial" panose="020B0604020202020204" pitchFamily="34" charset="0"/>
              </a:rPr>
              <a:t>Coveñas</a:t>
            </a:r>
            <a:r>
              <a:rPr lang="es-CO" b="1" i="1" u="sng" dirty="0">
                <a:latin typeface="Arial" panose="020B0604020202020204" pitchFamily="34" charset="0"/>
                <a:cs typeface="Arial" panose="020B0604020202020204" pitchFamily="34" charset="0"/>
              </a:rPr>
              <a:t>, Territorio ancestral indígena. Selva y montañas. Frontera con Venezuela.   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b="1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b="1" i="1" u="sng" dirty="0">
                <a:latin typeface="Arial" panose="020B0604020202020204" pitchFamily="34" charset="0"/>
                <a:cs typeface="Arial" panose="020B0604020202020204" pitchFamily="34" charset="0"/>
              </a:rPr>
              <a:t>Hacen presencia grupos armados legales e ilegales, FFAA, FARC, ELN; EPL; PARAMILITARES;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b="1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Escenario </a:t>
            </a:r>
            <a:r>
              <a:rPr lang="es-CO" b="1" i="1" u="sng" dirty="0">
                <a:latin typeface="Arial" panose="020B0604020202020204" pitchFamily="34" charset="0"/>
                <a:cs typeface="Arial" panose="020B0604020202020204" pitchFamily="34" charset="0"/>
              </a:rPr>
              <a:t>de una nueva sociedad cuyos principales protagonistas son el colono, el guerrillero, el coquero, el soldado.</a:t>
            </a:r>
            <a:r>
              <a:rPr lang="es-CO" b="1" i="1" dirty="0"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03002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EL COMPORTAMIENTO DE LOS ACTORES  EN EL CATATUMBO</a:t>
            </a:r>
          </a:p>
        </p:txBody>
      </p:sp>
      <p:graphicFrame>
        <p:nvGraphicFramePr>
          <p:cNvPr id="3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299936"/>
              </p:ext>
            </p:extLst>
          </p:nvPr>
        </p:nvGraphicFramePr>
        <p:xfrm>
          <a:off x="899592" y="1556792"/>
          <a:ext cx="720080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742227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COMPARATIVO DEL COMPORTAMIENTO DE LOS ACTORES</a:t>
            </a:r>
          </a:p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  EN EL CATATUMBO</a:t>
            </a:r>
          </a:p>
        </p:txBody>
      </p:sp>
      <p:graphicFrame>
        <p:nvGraphicFramePr>
          <p:cNvPr id="3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6700755"/>
              </p:ext>
            </p:extLst>
          </p:nvPr>
        </p:nvGraphicFramePr>
        <p:xfrm>
          <a:off x="925285" y="1382485"/>
          <a:ext cx="7293429" cy="4093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451881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COMPARATIVO DEL COMPORTAMIENTO DE LOS ACTORES</a:t>
            </a:r>
          </a:p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  EN EL CATATUMBO</a:t>
            </a:r>
          </a:p>
        </p:txBody>
      </p:sp>
      <p:graphicFrame>
        <p:nvGraphicFramePr>
          <p:cNvPr id="3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5851553"/>
              </p:ext>
            </p:extLst>
          </p:nvPr>
        </p:nvGraphicFramePr>
        <p:xfrm>
          <a:off x="918482" y="1484784"/>
          <a:ext cx="7307036" cy="4031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61796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COMPARATIVO DEL COMPORTAMIENTO DE LOS ACTORES</a:t>
            </a:r>
          </a:p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  EN EL CATATUMBO</a:t>
            </a:r>
          </a:p>
        </p:txBody>
      </p:sp>
      <p:graphicFrame>
        <p:nvGraphicFramePr>
          <p:cNvPr id="3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6649071"/>
              </p:ext>
            </p:extLst>
          </p:nvPr>
        </p:nvGraphicFramePr>
        <p:xfrm>
          <a:off x="755576" y="1484785"/>
          <a:ext cx="7591714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4278072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COMPARATIVO DEL COMPORTAMIENTO DE LOS ACTORES</a:t>
            </a:r>
          </a:p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  EN EL CATATUMBO</a:t>
            </a:r>
          </a:p>
        </p:txBody>
      </p:sp>
      <p:graphicFrame>
        <p:nvGraphicFramePr>
          <p:cNvPr id="3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696836"/>
              </p:ext>
            </p:extLst>
          </p:nvPr>
        </p:nvGraphicFramePr>
        <p:xfrm>
          <a:off x="755576" y="1556792"/>
          <a:ext cx="748883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99636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COMPARATIVO DEL COMPORTAMIENTO DE LOS ACTORES</a:t>
            </a:r>
          </a:p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  EN EL CATATUMBO</a:t>
            </a:r>
          </a:p>
        </p:txBody>
      </p:sp>
      <p:graphicFrame>
        <p:nvGraphicFramePr>
          <p:cNvPr id="3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9888314"/>
              </p:ext>
            </p:extLst>
          </p:nvPr>
        </p:nvGraphicFramePr>
        <p:xfrm>
          <a:off x="755576" y="1556792"/>
          <a:ext cx="748883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319361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243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COMPARATIVO DEL COMPORTAMIENTO DE LOS ACTORES</a:t>
            </a:r>
          </a:p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  EN EL CATATUMBO</a:t>
            </a:r>
          </a:p>
        </p:txBody>
      </p:sp>
      <p:graphicFrame>
        <p:nvGraphicFramePr>
          <p:cNvPr id="3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0171202"/>
              </p:ext>
            </p:extLst>
          </p:nvPr>
        </p:nvGraphicFramePr>
        <p:xfrm>
          <a:off x="642434" y="1556792"/>
          <a:ext cx="7704856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76406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38156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COMPARATIVO DEL COMPORTAMIENTO DE LOS ACTORES</a:t>
            </a:r>
          </a:p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  EN EL CATATUMBO</a:t>
            </a:r>
          </a:p>
        </p:txBody>
      </p:sp>
      <p:graphicFrame>
        <p:nvGraphicFramePr>
          <p:cNvPr id="3" name="6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561495"/>
              </p:ext>
            </p:extLst>
          </p:nvPr>
        </p:nvGraphicFramePr>
        <p:xfrm>
          <a:off x="669254" y="1340768"/>
          <a:ext cx="7678036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817924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38156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COMPARATIVO DEL COMPORTAMIENTO DE LOS ACTORES</a:t>
            </a:r>
          </a:p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  EN EL CATATUMBO</a:t>
            </a:r>
          </a:p>
        </p:txBody>
      </p:sp>
      <p:graphicFrame>
        <p:nvGraphicFramePr>
          <p:cNvPr id="3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025984"/>
              </p:ext>
            </p:extLst>
          </p:nvPr>
        </p:nvGraphicFramePr>
        <p:xfrm>
          <a:off x="899593" y="1484784"/>
          <a:ext cx="7272808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659334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38156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COMPARATIVO DEL COMPORTAMIENTO DE LOS ACTORES</a:t>
            </a:r>
          </a:p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  EN EL CATATUMBO</a:t>
            </a:r>
          </a:p>
        </p:txBody>
      </p:sp>
      <p:graphicFrame>
        <p:nvGraphicFramePr>
          <p:cNvPr id="3" name="7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7515816"/>
              </p:ext>
            </p:extLst>
          </p:nvPr>
        </p:nvGraphicFramePr>
        <p:xfrm>
          <a:off x="827585" y="1484784"/>
          <a:ext cx="7344816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0905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866569"/>
              </p:ext>
            </p:extLst>
          </p:nvPr>
        </p:nvGraphicFramePr>
        <p:xfrm>
          <a:off x="899592" y="1124744"/>
          <a:ext cx="7128791" cy="36128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3877"/>
                <a:gridCol w="982508"/>
                <a:gridCol w="810714"/>
                <a:gridCol w="1463381"/>
                <a:gridCol w="1368152"/>
                <a:gridCol w="1440159"/>
              </a:tblGrid>
              <a:tr h="563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CATATUMBO CENSO</a:t>
                      </a:r>
                      <a:r>
                        <a:rPr lang="es-CO" sz="1200" b="1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2005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8051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MUNICIPIO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NBI URBANO 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NBI RURAL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 ANALFABETISMO &gt; 15 AÑOS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 EDUCACIÓN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BASICA PIRMARIA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433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 TARRA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50,32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87,10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36,50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38,00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46,90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433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HACARÍ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37,73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85,00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36,90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36,50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50,70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4330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TIBÚ</a:t>
                      </a:r>
                      <a:endParaRPr lang="es-CO" sz="14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40,31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67,22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24,40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25,70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49,20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433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 CALIXTO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44,55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80,28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33,70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31,80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52,50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4547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TEORAMA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34,74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60,10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34,90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34,40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51,90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093794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38156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COMPARATIVO DEL COMPORTAMIENTO DE LOS ACTORES</a:t>
            </a:r>
          </a:p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  EN EL CATATUMBO</a:t>
            </a:r>
          </a:p>
        </p:txBody>
      </p:sp>
      <p:graphicFrame>
        <p:nvGraphicFramePr>
          <p:cNvPr id="3" name="8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6800260"/>
              </p:ext>
            </p:extLst>
          </p:nvPr>
        </p:nvGraphicFramePr>
        <p:xfrm>
          <a:off x="372717" y="1399186"/>
          <a:ext cx="8398566" cy="4478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133259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38156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CORRELACIÓN DE FUERZAS   EN EL CATATUMBO</a:t>
            </a:r>
          </a:p>
        </p:txBody>
      </p:sp>
      <p:graphicFrame>
        <p:nvGraphicFramePr>
          <p:cNvPr id="3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744479"/>
              </p:ext>
            </p:extLst>
          </p:nvPr>
        </p:nvGraphicFramePr>
        <p:xfrm>
          <a:off x="755576" y="1412776"/>
          <a:ext cx="7587436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7796934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38156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CORRELACIÓN DE FUERZAS   EN EL CATATUMBO</a:t>
            </a:r>
          </a:p>
        </p:txBody>
      </p:sp>
      <p:graphicFrame>
        <p:nvGraphicFramePr>
          <p:cNvPr id="3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4698560"/>
              </p:ext>
            </p:extLst>
          </p:nvPr>
        </p:nvGraphicFramePr>
        <p:xfrm>
          <a:off x="638156" y="1412776"/>
          <a:ext cx="7704856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84224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CORRELACIÓN DE FUERZAS   EN EL </a:t>
            </a:r>
            <a:r>
              <a:rPr lang="es-CO" sz="2000" b="1" dirty="0" smtClean="0">
                <a:solidFill>
                  <a:schemeClr val="tx1"/>
                </a:solidFill>
              </a:rPr>
              <a:t>CATATUMBO</a:t>
            </a:r>
          </a:p>
        </p:txBody>
      </p:sp>
      <p:graphicFrame>
        <p:nvGraphicFramePr>
          <p:cNvPr id="3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3483374"/>
              </p:ext>
            </p:extLst>
          </p:nvPr>
        </p:nvGraphicFramePr>
        <p:xfrm>
          <a:off x="608255" y="1484784"/>
          <a:ext cx="7704856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01671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CORRELACIÓN DE FUERZAS   EN EL CATATUMBO</a:t>
            </a: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89712"/>
              </p:ext>
            </p:extLst>
          </p:nvPr>
        </p:nvGraphicFramePr>
        <p:xfrm>
          <a:off x="755576" y="1628800"/>
          <a:ext cx="7344818" cy="38884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12370"/>
                <a:gridCol w="4032448"/>
              </a:tblGrid>
              <a:tr h="355031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</a:rPr>
                        <a:t>BELICAS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BELICAS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5503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POLO INSURGENTE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POLO CONTRAINSURGENTE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5503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99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114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55031">
                <a:tc>
                  <a:txBody>
                    <a:bodyPr/>
                    <a:lstStyle/>
                    <a:p>
                      <a:pPr algn="l" fontAlgn="b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55031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</a:rPr>
                        <a:t>DIH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</a:rPr>
                        <a:t>DIH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5503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POLO INSURGENTE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POLO CONTRAINSURGENTE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5503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84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119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38124">
                <a:tc>
                  <a:txBody>
                    <a:bodyPr/>
                    <a:lstStyle/>
                    <a:p>
                      <a:pPr algn="l" fontAlgn="b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55031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</a:rPr>
                        <a:t>TOTALES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</a:rPr>
                        <a:t>TOTALES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5503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POLO INSURGENTE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POLO CONTRAINSURGENTE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5503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193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514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882882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CAPITAL POLITICO ACUMULADO  </a:t>
            </a:r>
          </a:p>
        </p:txBody>
      </p:sp>
      <p:graphicFrame>
        <p:nvGraphicFramePr>
          <p:cNvPr id="4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0076245"/>
              </p:ext>
            </p:extLst>
          </p:nvPr>
        </p:nvGraphicFramePr>
        <p:xfrm>
          <a:off x="923033" y="1484784"/>
          <a:ext cx="720080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8021138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DEGRADACIÓN  ACUMULADA  </a:t>
            </a:r>
          </a:p>
        </p:txBody>
      </p:sp>
      <p:graphicFrame>
        <p:nvGraphicFramePr>
          <p:cNvPr id="3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3545209"/>
              </p:ext>
            </p:extLst>
          </p:nvPr>
        </p:nvGraphicFramePr>
        <p:xfrm>
          <a:off x="899591" y="1556792"/>
          <a:ext cx="7476269" cy="4248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94011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PODER MILITAR DESPLEGADO </a:t>
            </a:r>
          </a:p>
        </p:txBody>
      </p:sp>
      <p:graphicFrame>
        <p:nvGraphicFramePr>
          <p:cNvPr id="3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9256857"/>
              </p:ext>
            </p:extLst>
          </p:nvPr>
        </p:nvGraphicFramePr>
        <p:xfrm>
          <a:off x="740380" y="1484784"/>
          <a:ext cx="7548277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4131740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CONFLCITO NACIONAL COLOMBIANO </a:t>
            </a:r>
            <a:endParaRPr lang="es-CO" sz="2000" b="1" dirty="0">
              <a:solidFill>
                <a:schemeClr val="tx1"/>
              </a:solidFill>
            </a:endParaRPr>
          </a:p>
        </p:txBody>
      </p:sp>
      <p:pic>
        <p:nvPicPr>
          <p:cNvPr id="3" name="2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1757362"/>
            <a:ext cx="5391150" cy="3343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881167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CONFLCITO NACIONAL COLOMBIANO </a:t>
            </a:r>
            <a:endParaRPr lang="es-CO" sz="2000" b="1" dirty="0">
              <a:solidFill>
                <a:schemeClr val="tx1"/>
              </a:solidFill>
            </a:endParaRPr>
          </a:p>
        </p:txBody>
      </p:sp>
      <p:pic>
        <p:nvPicPr>
          <p:cNvPr id="3" name="2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06" y="1484784"/>
            <a:ext cx="7861434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1491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47564" y="620688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2000" b="1" dirty="0">
              <a:solidFill>
                <a:schemeClr val="tx1"/>
              </a:solidFill>
            </a:endParaRPr>
          </a:p>
          <a:p>
            <a:pPr algn="ctr"/>
            <a:r>
              <a:rPr lang="es-CO" sz="2000" b="1" dirty="0">
                <a:solidFill>
                  <a:schemeClr val="tx1"/>
                </a:solidFill>
              </a:rPr>
              <a:t>¿</a:t>
            </a:r>
            <a:r>
              <a:rPr lang="es-CO" sz="2000" b="1" dirty="0" smtClean="0">
                <a:solidFill>
                  <a:schemeClr val="tx1"/>
                </a:solidFill>
              </a:rPr>
              <a:t>QUÉ ES LA DERADACIÓN DE LA GUERRA?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755576" y="1772816"/>
            <a:ext cx="73448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i="1" dirty="0">
                <a:latin typeface="Arial" panose="020B0604020202020204" pitchFamily="34" charset="0"/>
                <a:cs typeface="Arial" panose="020B0604020202020204" pitchFamily="34" charset="0"/>
              </a:rPr>
              <a:t>Esta investigación busca explicar y medir la degradación de la guerra, entendida como </a:t>
            </a:r>
            <a:r>
              <a:rPr lang="es-CO" sz="24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manifestaciones de </a:t>
            </a:r>
            <a:r>
              <a:rPr lang="es-CO" sz="24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violencia extrema</a:t>
            </a:r>
            <a:r>
              <a:rPr lang="es-CO" sz="24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CO" sz="24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protagonizadas por los actores del conflicto contra la población  civil, combatientes y bienes materiales,</a:t>
            </a:r>
            <a:r>
              <a:rPr lang="es-CO" sz="2400" i="1" dirty="0">
                <a:latin typeface="Arial" panose="020B0604020202020204" pitchFamily="34" charset="0"/>
                <a:cs typeface="Arial" panose="020B0604020202020204" pitchFamily="34" charset="0"/>
              </a:rPr>
              <a:t> que exceden los límites de las costumbres y leyes consuetudinarias de la guerra, basadas en principios como el de la necesidad militar, la ventaja militar y la proporcionalidad, en la cuales los actores del conflicto fundan su </a:t>
            </a:r>
            <a:r>
              <a:rPr lang="es-CO" sz="2400" i="1" u="sng" dirty="0">
                <a:latin typeface="Arial" panose="020B0604020202020204" pitchFamily="34" charset="0"/>
                <a:cs typeface="Arial" panose="020B0604020202020204" pitchFamily="34" charset="0"/>
              </a:rPr>
              <a:t>legitimidad.   </a:t>
            </a:r>
            <a:endParaRPr lang="es-CO" sz="24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91004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CONFLCITO NORTE DE SANTANDER </a:t>
            </a:r>
            <a:endParaRPr lang="es-CO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:p14="http://schemas.microsoft.com/office/powerpoint/2010/main" val="3816065076"/>
              </p:ext>
            </p:extLst>
          </p:nvPr>
        </p:nvGraphicFramePr>
        <p:xfrm>
          <a:off x="971600" y="1484784"/>
          <a:ext cx="7128634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8261296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MASACRES NORTE DE SANTANDER </a:t>
            </a:r>
            <a:endParaRPr lang="es-CO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2 Gráfico"/>
          <p:cNvGraphicFramePr/>
          <p:nvPr>
            <p:extLst>
              <p:ext uri="{D42A27DB-BD31-4B8C-83A1-F6EECF244321}">
                <p14:modId xmlns:p14="http://schemas.microsoft.com/office/powerpoint/2010/main" val="1510409917"/>
              </p:ext>
            </p:extLst>
          </p:nvPr>
        </p:nvGraphicFramePr>
        <p:xfrm>
          <a:off x="497533" y="1556792"/>
          <a:ext cx="805180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6793669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INICIATIVA DE LOS ACTORES DEL CONFLICTO </a:t>
            </a:r>
          </a:p>
        </p:txBody>
      </p:sp>
      <p:graphicFrame>
        <p:nvGraphicFramePr>
          <p:cNvPr id="3" name="7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1710323"/>
              </p:ext>
            </p:extLst>
          </p:nvPr>
        </p:nvGraphicFramePr>
        <p:xfrm>
          <a:off x="1009650" y="1412776"/>
          <a:ext cx="712470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748696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VARIABLES MACROECONÓMICAS RELACIONADAS </a:t>
            </a:r>
          </a:p>
        </p:txBody>
      </p:sp>
      <p:graphicFrame>
        <p:nvGraphicFramePr>
          <p:cNvPr id="3" name="2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2350856"/>
              </p:ext>
            </p:extLst>
          </p:nvPr>
        </p:nvGraphicFramePr>
        <p:xfrm>
          <a:off x="671005" y="1628800"/>
          <a:ext cx="7357379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327672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VARIABLES MACROECONÓMICAS RELACIONADAS </a:t>
            </a:r>
          </a:p>
        </p:txBody>
      </p:sp>
      <p:graphicFrame>
        <p:nvGraphicFramePr>
          <p:cNvPr id="3" name="3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4552756"/>
              </p:ext>
            </p:extLst>
          </p:nvPr>
        </p:nvGraphicFramePr>
        <p:xfrm>
          <a:off x="827584" y="1556792"/>
          <a:ext cx="7272808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42653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VARIABLES MACROECONÓMICAS RELACIONADAS </a:t>
            </a:r>
          </a:p>
        </p:txBody>
      </p:sp>
      <p:graphicFrame>
        <p:nvGraphicFramePr>
          <p:cNvPr id="3" name="29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2410309"/>
              </p:ext>
            </p:extLst>
          </p:nvPr>
        </p:nvGraphicFramePr>
        <p:xfrm>
          <a:off x="851025" y="1628800"/>
          <a:ext cx="7344816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8457529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90211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VARIABLES MACROECONÓMICAS RELACIONADAS </a:t>
            </a:r>
          </a:p>
        </p:txBody>
      </p:sp>
      <p:graphicFrame>
        <p:nvGraphicFramePr>
          <p:cNvPr id="3" name="2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2491659"/>
              </p:ext>
            </p:extLst>
          </p:nvPr>
        </p:nvGraphicFramePr>
        <p:xfrm>
          <a:off x="827583" y="1484784"/>
          <a:ext cx="7567483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1884185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VARIABLES MACROECONÓMICAS RELACIONADAS </a:t>
            </a:r>
          </a:p>
        </p:txBody>
      </p:sp>
      <p:graphicFrame>
        <p:nvGraphicFramePr>
          <p:cNvPr id="6" name="2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035270"/>
              </p:ext>
            </p:extLst>
          </p:nvPr>
        </p:nvGraphicFramePr>
        <p:xfrm>
          <a:off x="815021" y="1556792"/>
          <a:ext cx="7416824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2878589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VARIABLES MACROECONÓMICAS RELACIONADAS </a:t>
            </a:r>
          </a:p>
        </p:txBody>
      </p:sp>
      <p:pic>
        <p:nvPicPr>
          <p:cNvPr id="3" name="2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14767"/>
            <a:ext cx="7272808" cy="46345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105503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VARIABLES MACROECONÓMICAS RELACIONADAS </a:t>
            </a:r>
          </a:p>
        </p:txBody>
      </p:sp>
      <p:pic>
        <p:nvPicPr>
          <p:cNvPr id="3" name="2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85937"/>
            <a:ext cx="7416824" cy="40193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0190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620688"/>
            <a:ext cx="7704856" cy="648072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solidFill>
                  <a:schemeClr val="tx1"/>
                </a:solidFill>
              </a:rPr>
              <a:t>EL CONFLICTO ARMADO INTERNO</a:t>
            </a:r>
          </a:p>
          <a:p>
            <a:pPr algn="ctr"/>
            <a:r>
              <a:rPr lang="es-CO" sz="2400" b="1" dirty="0" smtClean="0">
                <a:solidFill>
                  <a:schemeClr val="tx1"/>
                </a:solidFill>
              </a:rPr>
              <a:t>INFORME DEL GRUPO MEMORIA HISTÓRICA (GMH)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259632" y="1720840"/>
            <a:ext cx="64807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El informe permite confirmar que </a:t>
            </a:r>
            <a:r>
              <a:rPr lang="es-CO" sz="2000" u="sng" dirty="0">
                <a:latin typeface="Arial" panose="020B0604020202020204" pitchFamily="34" charset="0"/>
                <a:cs typeface="Arial" panose="020B0604020202020204" pitchFamily="34" charset="0"/>
              </a:rPr>
              <a:t>entre 1958 y 2012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el conflicto armado ha ocasionado la muerte de por lo menos 220.000 personas, De acuerdo con la investigación del </a:t>
            </a:r>
            <a:r>
              <a:rPr lang="es-CO" sz="2000" dirty="0" err="1">
                <a:latin typeface="Arial" panose="020B0604020202020204" pitchFamily="34" charset="0"/>
                <a:cs typeface="Arial" panose="020B0604020202020204" pitchFamily="34" charset="0"/>
              </a:rPr>
              <a:t>gmh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, entre 1958 y 2012, murieron 40.787 combatientes. Es así como al compendiar estas cifras, es posible afirmar que el conflicto armado colombiano ha provocado aproximadamente 220.000 muertos. </a:t>
            </a:r>
            <a:r>
              <a:rPr lang="es-CO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 estas muertes el 81,5% corresponde a civiles y el 18,5% a combatientes;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es decir que aproximadamente ocho de cada diez muertos han sido </a:t>
            </a:r>
            <a:r>
              <a:rPr lang="es-C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civiles</a:t>
            </a: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es-C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¿QUÉNES SON LOS MAYORES RESPONSABLES?</a:t>
            </a:r>
            <a:endParaRPr lang="es-CO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04997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VARIABLES MACROECONÓMICAS RELACIONADAS </a:t>
            </a:r>
          </a:p>
        </p:txBody>
      </p:sp>
      <p:pic>
        <p:nvPicPr>
          <p:cNvPr id="3" name="2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344816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292734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VARIABLES MACROECONÓMICAS RELACIONADAS </a:t>
            </a:r>
          </a:p>
        </p:txBody>
      </p:sp>
      <p:pic>
        <p:nvPicPr>
          <p:cNvPr id="3" name="2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964" y="1680843"/>
            <a:ext cx="7200799" cy="40524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038846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VARIABLES MACROECONÓMICAS RELACIONADAS </a:t>
            </a:r>
          </a:p>
        </p:txBody>
      </p:sp>
      <p:pic>
        <p:nvPicPr>
          <p:cNvPr id="3" name="2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52562"/>
            <a:ext cx="7272808" cy="44247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774894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VARIABLES MACROECONÓMICAS RELACIONADAS </a:t>
            </a:r>
          </a:p>
        </p:txBody>
      </p:sp>
      <p:pic>
        <p:nvPicPr>
          <p:cNvPr id="3" name="2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9262"/>
            <a:ext cx="7128792" cy="37979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63937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tx1"/>
                </a:solidFill>
              </a:rPr>
              <a:t>VARIABLES MACROECONÓMICAS RELACIONADAS </a:t>
            </a:r>
          </a:p>
        </p:txBody>
      </p:sp>
      <p:pic>
        <p:nvPicPr>
          <p:cNvPr id="3" name="2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28762"/>
            <a:ext cx="7188237" cy="41324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157849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89195"/>
              </p:ext>
            </p:extLst>
          </p:nvPr>
        </p:nvGraphicFramePr>
        <p:xfrm>
          <a:off x="1115616" y="1700807"/>
          <a:ext cx="7128791" cy="360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13"/>
                <a:gridCol w="1139634"/>
                <a:gridCol w="983767"/>
                <a:gridCol w="128827"/>
                <a:gridCol w="2068250"/>
              </a:tblGrid>
              <a:tr h="40521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effectLst/>
                        </a:rPr>
                        <a:t>                            FORMAS DE PODER ESTATAL</a:t>
                      </a:r>
                      <a:endParaRPr lang="es-CO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effectLst/>
                        </a:rPr>
                        <a:t> </a:t>
                      </a:r>
                      <a:endParaRPr lang="es-CO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effectLst/>
                        </a:rPr>
                        <a:t> </a:t>
                      </a:r>
                      <a:endParaRPr lang="es-CO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5393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effectLst/>
                        </a:rPr>
                        <a:t>PODER DESPÓTICO</a:t>
                      </a:r>
                      <a:endParaRPr lang="es-CO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      PODER  ESTRUCTURAL </a:t>
                      </a:r>
                      <a:endParaRPr lang="es-CO" sz="14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4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385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effectLst/>
                        </a:rPr>
                        <a:t> </a:t>
                      </a:r>
                      <a:endParaRPr lang="es-CO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BAJO</a:t>
                      </a:r>
                      <a:endParaRPr lang="es-CO" sz="14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ALTO</a:t>
                      </a:r>
                      <a:endParaRPr lang="es-CO" sz="14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864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effectLst/>
                        </a:rPr>
                        <a:t>BAJO</a:t>
                      </a:r>
                      <a:endParaRPr lang="es-CO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FEUDAL</a:t>
                      </a:r>
                      <a:endParaRPr lang="es-CO" sz="14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BUROCRATICO</a:t>
                      </a:r>
                      <a:endParaRPr lang="es-CO" sz="1400" b="1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4052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effectLst/>
                        </a:rPr>
                        <a:t>ALTO</a:t>
                      </a:r>
                      <a:endParaRPr lang="es-CO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IMPERIAL</a:t>
                      </a:r>
                      <a:endParaRPr lang="es-CO" sz="14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AUTORITARIO</a:t>
                      </a:r>
                      <a:endParaRPr lang="es-CO" sz="14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  <p:sp>
        <p:nvSpPr>
          <p:cNvPr id="3" name="2 Rectángulo"/>
          <p:cNvSpPr/>
          <p:nvPr/>
        </p:nvSpPr>
        <p:spPr>
          <a:xfrm>
            <a:off x="539552" y="836712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PODER DESPÓTICO-PODER ESTRUTURAL-MICHEL MAN </a:t>
            </a:r>
            <a:endParaRPr lang="es-CO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5096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NATURALEZA POLITICA </a:t>
            </a:r>
            <a:endParaRPr lang="es-CO" sz="2000" b="1" dirty="0">
              <a:solidFill>
                <a:schemeClr val="tx1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827584" y="1412776"/>
            <a:ext cx="72728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b="1" i="1" dirty="0"/>
              <a:t>LA POLÍTICA Y LO POLÍTICO </a:t>
            </a:r>
            <a:endParaRPr lang="es-CO" dirty="0"/>
          </a:p>
          <a:p>
            <a:pPr algn="just"/>
            <a:r>
              <a:rPr lang="es-CO" b="1" i="1" dirty="0"/>
              <a:t>  </a:t>
            </a:r>
            <a:endParaRPr lang="es-CO" dirty="0"/>
          </a:p>
          <a:p>
            <a:pPr algn="just"/>
            <a:r>
              <a:rPr lang="es-CO" b="1" i="1" dirty="0"/>
              <a:t>Según Chantal </a:t>
            </a:r>
            <a:r>
              <a:rPr lang="es-CO" b="1" i="1" dirty="0" err="1"/>
              <a:t>Mouffe</a:t>
            </a:r>
            <a:r>
              <a:rPr lang="es-CO" b="1" i="1" dirty="0"/>
              <a:t> (2007), hay que distinguir entre </a:t>
            </a:r>
            <a:r>
              <a:rPr lang="es-CO" b="1" i="1" u="sng" dirty="0"/>
              <a:t>“la política” </a:t>
            </a:r>
            <a:r>
              <a:rPr lang="es-CO" b="1" i="1" dirty="0"/>
              <a:t>y “</a:t>
            </a:r>
            <a:r>
              <a:rPr lang="es-CO" b="1" i="1" u="sng" dirty="0"/>
              <a:t>lo político</a:t>
            </a:r>
            <a:r>
              <a:rPr lang="es-CO" b="1" i="1" u="sng" dirty="0" smtClean="0"/>
              <a:t>”. </a:t>
            </a:r>
            <a:r>
              <a:rPr lang="es-CO" b="1" i="1" dirty="0" smtClean="0"/>
              <a:t>La </a:t>
            </a:r>
            <a:r>
              <a:rPr lang="es-CO" b="1" i="1" dirty="0"/>
              <a:t>ciencia política trata el </a:t>
            </a:r>
            <a:r>
              <a:rPr lang="es-CO" b="1" i="1" u="sng" dirty="0"/>
              <a:t>campo empírico</a:t>
            </a:r>
            <a:r>
              <a:rPr lang="es-CO" b="1" i="1" dirty="0"/>
              <a:t> de “la política”, y la teoría política trata la </a:t>
            </a:r>
            <a:r>
              <a:rPr lang="es-CO" b="1" i="1" u="sng" dirty="0"/>
              <a:t>esencia </a:t>
            </a:r>
            <a:r>
              <a:rPr lang="es-CO" b="1" i="1" dirty="0"/>
              <a:t>de “lo político”(</a:t>
            </a:r>
            <a:r>
              <a:rPr lang="es-CO" b="1" i="1" dirty="0" err="1"/>
              <a:t>Mouffe</a:t>
            </a:r>
            <a:r>
              <a:rPr lang="es-CO" b="1" i="1" dirty="0"/>
              <a:t>, </a:t>
            </a:r>
            <a:r>
              <a:rPr lang="es-CO" b="1" i="1" dirty="0" err="1"/>
              <a:t>pa</a:t>
            </a:r>
            <a:r>
              <a:rPr lang="es-CO" b="1" i="1" dirty="0"/>
              <a:t> 15)</a:t>
            </a:r>
            <a:endParaRPr lang="es-CO" dirty="0"/>
          </a:p>
          <a:p>
            <a:pPr algn="just"/>
            <a:r>
              <a:rPr lang="es-CO" b="1" i="1" dirty="0"/>
              <a:t> </a:t>
            </a:r>
            <a:endParaRPr lang="es-CO" dirty="0"/>
          </a:p>
          <a:p>
            <a:pPr algn="just"/>
            <a:r>
              <a:rPr lang="es-CO" b="1" i="1" dirty="0"/>
              <a:t>En términos del filósofo Heidegger, la política se refiere al </a:t>
            </a:r>
            <a:r>
              <a:rPr lang="es-CO" b="1" i="1" u="sng" dirty="0"/>
              <a:t>nivel </a:t>
            </a:r>
            <a:r>
              <a:rPr lang="es-CO" b="1" i="1" u="sng" dirty="0" err="1"/>
              <a:t>óntico</a:t>
            </a:r>
            <a:r>
              <a:rPr lang="es-CO" b="1" i="1" dirty="0"/>
              <a:t>, la multitud de prácticas de la política convencional, mientras que lo político  tiene que ver con el</a:t>
            </a:r>
            <a:r>
              <a:rPr lang="es-CO" b="1" i="1" u="sng" dirty="0"/>
              <a:t> nivel ontológico</a:t>
            </a:r>
            <a:r>
              <a:rPr lang="es-CO" b="1" i="1" dirty="0"/>
              <a:t>, el modo en que se instituye la sociedad. (</a:t>
            </a:r>
            <a:r>
              <a:rPr lang="es-CO" b="1" i="1" dirty="0" err="1"/>
              <a:t>Ibid</a:t>
            </a:r>
            <a:r>
              <a:rPr lang="es-CO" b="1" i="1" dirty="0"/>
              <a:t>, </a:t>
            </a:r>
            <a:r>
              <a:rPr lang="es-CO" b="1" i="1" dirty="0" err="1"/>
              <a:t>pag</a:t>
            </a:r>
            <a:r>
              <a:rPr lang="es-CO" b="1" i="1" dirty="0"/>
              <a:t> 16)</a:t>
            </a:r>
            <a:endParaRPr lang="es-CO" dirty="0"/>
          </a:p>
          <a:p>
            <a:pPr algn="just"/>
            <a:r>
              <a:rPr lang="es-CO" b="1" i="1" dirty="0"/>
              <a:t> </a:t>
            </a:r>
            <a:endParaRPr lang="es-CO" dirty="0"/>
          </a:p>
          <a:p>
            <a:pPr algn="just"/>
            <a:r>
              <a:rPr lang="es-CO" b="1" i="1" dirty="0"/>
              <a:t>Es necesario distinguir a su vez, entre lo político  como </a:t>
            </a:r>
            <a:r>
              <a:rPr lang="es-CO" b="1" i="1" u="sng" dirty="0"/>
              <a:t>un espacio de libertad y deliberación pública </a:t>
            </a:r>
            <a:r>
              <a:rPr lang="es-CO" b="1" i="1" dirty="0"/>
              <a:t>(Hannah </a:t>
            </a:r>
            <a:r>
              <a:rPr lang="es-CO" b="1" i="1" dirty="0" err="1"/>
              <a:t>Arendt</a:t>
            </a:r>
            <a:r>
              <a:rPr lang="es-CO" b="1" i="1" dirty="0"/>
              <a:t>, 2000, citado por </a:t>
            </a:r>
            <a:r>
              <a:rPr lang="es-CO" b="1" i="1" dirty="0" err="1"/>
              <a:t>Mouffe</a:t>
            </a:r>
            <a:r>
              <a:rPr lang="es-CO" b="1" i="1" dirty="0"/>
              <a:t>, 2007), y lo político como </a:t>
            </a:r>
            <a:r>
              <a:rPr lang="es-CO" b="1" i="1" u="sng" dirty="0"/>
              <a:t>un espacio de poder, conflicto y antagonismo </a:t>
            </a:r>
            <a:r>
              <a:rPr lang="es-CO" b="1" i="1" dirty="0"/>
              <a:t>(</a:t>
            </a:r>
            <a:r>
              <a:rPr lang="es-CO" b="1" i="1" dirty="0" err="1"/>
              <a:t>Mouffe</a:t>
            </a:r>
            <a:r>
              <a:rPr lang="es-CO" b="1" i="1" dirty="0"/>
              <a:t>, </a:t>
            </a:r>
            <a:r>
              <a:rPr lang="es-CO" b="1" i="1" dirty="0" err="1"/>
              <a:t>pag</a:t>
            </a:r>
            <a:r>
              <a:rPr lang="es-CO" b="1" i="1" dirty="0"/>
              <a:t> 16)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2075738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LO POLITICO COMO AGONISMO</a:t>
            </a:r>
            <a:endParaRPr lang="es-CO" sz="2000" b="1" dirty="0">
              <a:solidFill>
                <a:schemeClr val="tx1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827584" y="1628799"/>
            <a:ext cx="741682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b="1" i="1" dirty="0"/>
              <a:t>LO POLÍTICO COMO ANTAGONISMO</a:t>
            </a:r>
            <a:endParaRPr lang="es-CO" sz="2400" dirty="0"/>
          </a:p>
          <a:p>
            <a:pPr algn="just"/>
            <a:r>
              <a:rPr lang="es-CO" b="1" i="1" dirty="0"/>
              <a:t> </a:t>
            </a:r>
            <a:endParaRPr lang="es-CO" dirty="0"/>
          </a:p>
          <a:p>
            <a:pPr algn="just"/>
            <a:r>
              <a:rPr lang="es-CO" sz="2000" b="1" i="1" dirty="0"/>
              <a:t>La imposibilidad de erradicar el antagonismo entre las sociedades humanas es lo que se denomina la dimensión de “lo político”. </a:t>
            </a:r>
            <a:endParaRPr lang="es-CO" sz="2000" dirty="0"/>
          </a:p>
          <a:p>
            <a:pPr algn="just"/>
            <a:r>
              <a:rPr lang="es-CO" sz="2000" b="1" i="1" dirty="0"/>
              <a:t> </a:t>
            </a:r>
            <a:endParaRPr lang="es-CO" sz="2000" dirty="0"/>
          </a:p>
          <a:p>
            <a:pPr algn="just"/>
            <a:r>
              <a:rPr lang="es-CO" sz="2000" b="1" i="1" dirty="0"/>
              <a:t>La eliminación del conflicto indicaría que se niega la división social y que un conjunto de voces han sido silenciadas.</a:t>
            </a:r>
            <a:endParaRPr lang="es-CO" sz="2000" dirty="0"/>
          </a:p>
          <a:p>
            <a:pPr algn="just"/>
            <a:r>
              <a:rPr lang="es-CO" sz="2000" dirty="0"/>
              <a:t> </a:t>
            </a:r>
          </a:p>
          <a:p>
            <a:pPr algn="just"/>
            <a:r>
              <a:rPr lang="es-CO" sz="2000" b="1" i="1" dirty="0"/>
              <a:t>La degradación de la guerra surge de la ausencia de reconocimiento de lo político en su dimensión antagónica, que deriva en la guerra contrainsurgente y la estigmatización de la protesta social caracterizadas por la violencia contra la población civil. </a:t>
            </a: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104736957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71005" y="661827"/>
            <a:ext cx="7704856" cy="576064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tx1"/>
                </a:solidFill>
              </a:rPr>
              <a:t>LO POLITICO  Y LA HEGEMONÍA</a:t>
            </a:r>
            <a:endParaRPr lang="es-CO" sz="2000" b="1" dirty="0">
              <a:solidFill>
                <a:schemeClr val="tx1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971600" y="1720840"/>
            <a:ext cx="70567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b="1" i="1" dirty="0"/>
              <a:t>Es necesario admitir la naturaleza hegemónica de todos los tipos de orden social. </a:t>
            </a:r>
            <a:endParaRPr lang="es-CO" b="1" i="1" dirty="0" smtClean="0"/>
          </a:p>
          <a:p>
            <a:pPr algn="just"/>
            <a:r>
              <a:rPr lang="es-CO" b="1" i="1" dirty="0"/>
              <a:t> </a:t>
            </a:r>
            <a:endParaRPr lang="es-CO" dirty="0"/>
          </a:p>
          <a:p>
            <a:pPr algn="just"/>
            <a:r>
              <a:rPr lang="es-CO" b="1" i="1" dirty="0"/>
              <a:t>Todas las sociedades son el producto de una serie de prácticas que intentan establecer un orden en un contexto de contingencia.</a:t>
            </a:r>
            <a:endParaRPr lang="es-CO" dirty="0"/>
          </a:p>
          <a:p>
            <a:pPr algn="just"/>
            <a:r>
              <a:rPr lang="es-CO" b="1" i="1" dirty="0"/>
              <a:t> </a:t>
            </a:r>
            <a:endParaRPr lang="es-CO" dirty="0"/>
          </a:p>
          <a:p>
            <a:pPr algn="just"/>
            <a:r>
              <a:rPr lang="es-CO" b="1" i="1" dirty="0"/>
              <a:t>Los rasgos centrales de la intervención hegemónica  son su carácter contingente y su carácter constitutivo, que instituye relaciones sociales en sentido primario.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13347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620688"/>
            <a:ext cx="7704856" cy="648072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400" b="1" dirty="0" smtClean="0">
                <a:solidFill>
                  <a:schemeClr val="tx1"/>
                </a:solidFill>
              </a:rPr>
              <a:t>EL CONFLICTO ARMADO INTERNO</a:t>
            </a:r>
          </a:p>
          <a:p>
            <a:pPr algn="ctr"/>
            <a:r>
              <a:rPr lang="es-CO" sz="2400" b="1" dirty="0" smtClean="0">
                <a:solidFill>
                  <a:schemeClr val="tx1"/>
                </a:solidFill>
              </a:rPr>
              <a:t>INFORME DEL GRUPO MEMORIA HISTÓRICA (GMH)</a:t>
            </a:r>
          </a:p>
        </p:txBody>
      </p:sp>
      <p:pic>
        <p:nvPicPr>
          <p:cNvPr id="3" name="2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7056784" cy="4032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48840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</TotalTime>
  <Words>2551</Words>
  <Application>Microsoft Office PowerPoint</Application>
  <PresentationFormat>Presentación en pantalla (4:3)</PresentationFormat>
  <Paragraphs>561</Paragraphs>
  <Slides>88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88</vt:i4>
      </vt:variant>
    </vt:vector>
  </HeadingPairs>
  <TitlesOfParts>
    <vt:vector size="89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EHM INGENIERIA</dc:creator>
  <cp:lastModifiedBy>PEDRO LEON</cp:lastModifiedBy>
  <cp:revision>140</cp:revision>
  <dcterms:created xsi:type="dcterms:W3CDTF">2013-01-23T14:59:56Z</dcterms:created>
  <dcterms:modified xsi:type="dcterms:W3CDTF">2013-10-12T02:31:39Z</dcterms:modified>
</cp:coreProperties>
</file>