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390" r:id="rId1"/>
  </p:sldMasterIdLst>
  <p:notesMasterIdLst>
    <p:notesMasterId r:id="rId29"/>
  </p:notesMasterIdLst>
  <p:sldIdLst>
    <p:sldId id="361" r:id="rId2"/>
    <p:sldId id="362" r:id="rId3"/>
    <p:sldId id="363" r:id="rId4"/>
    <p:sldId id="364" r:id="rId5"/>
    <p:sldId id="479" r:id="rId6"/>
    <p:sldId id="480" r:id="rId7"/>
    <p:sldId id="481" r:id="rId8"/>
    <p:sldId id="482" r:id="rId9"/>
    <p:sldId id="483" r:id="rId10"/>
    <p:sldId id="484" r:id="rId11"/>
    <p:sldId id="485" r:id="rId12"/>
    <p:sldId id="486" r:id="rId13"/>
    <p:sldId id="487" r:id="rId14"/>
    <p:sldId id="489" r:id="rId15"/>
    <p:sldId id="490" r:id="rId16"/>
    <p:sldId id="491" r:id="rId17"/>
    <p:sldId id="492" r:id="rId18"/>
    <p:sldId id="493" r:id="rId19"/>
    <p:sldId id="494" r:id="rId20"/>
    <p:sldId id="495" r:id="rId21"/>
    <p:sldId id="496" r:id="rId22"/>
    <p:sldId id="498" r:id="rId23"/>
    <p:sldId id="497" r:id="rId24"/>
    <p:sldId id="499" r:id="rId25"/>
    <p:sldId id="500" r:id="rId26"/>
    <p:sldId id="502" r:id="rId27"/>
    <p:sldId id="342" r:id="rId28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DEC9"/>
    <a:srgbClr val="EDEC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2" autoAdjust="0"/>
    <p:restoredTop sz="94660"/>
  </p:normalViewPr>
  <p:slideViewPr>
    <p:cSldViewPr>
      <p:cViewPr varScale="1">
        <p:scale>
          <a:sx n="110" d="100"/>
          <a:sy n="110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36178A-F4F8-4ED6-8735-3368EA8A76CE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77278-9602-47EA-BDB7-85307FB59172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1104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8513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2261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01210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73589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15291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68715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7473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40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159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96939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238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79516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125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5840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734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1534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D6164-8C41-4157-B84A-813C7D7DCF37}" type="datetimeFigureOut">
              <a:rPr lang="es-CO" smtClean="0"/>
              <a:pPr/>
              <a:t>08/10/2013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9B47D82-AF53-4C78-96A9-8029D1D6AC0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1852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1" r:id="rId1"/>
    <p:sldLayoutId id="2147484392" r:id="rId2"/>
    <p:sldLayoutId id="2147484393" r:id="rId3"/>
    <p:sldLayoutId id="2147484394" r:id="rId4"/>
    <p:sldLayoutId id="2147484395" r:id="rId5"/>
    <p:sldLayoutId id="2147484396" r:id="rId6"/>
    <p:sldLayoutId id="2147484397" r:id="rId7"/>
    <p:sldLayoutId id="2147484398" r:id="rId8"/>
    <p:sldLayoutId id="2147484399" r:id="rId9"/>
    <p:sldLayoutId id="2147484400" r:id="rId10"/>
    <p:sldLayoutId id="2147484401" r:id="rId11"/>
    <p:sldLayoutId id="2147484402" r:id="rId12"/>
    <p:sldLayoutId id="2147484403" r:id="rId13"/>
    <p:sldLayoutId id="2147484404" r:id="rId14"/>
    <p:sldLayoutId id="2147484405" r:id="rId15"/>
    <p:sldLayoutId id="21474844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46856" y="1340768"/>
            <a:ext cx="8229600" cy="2209800"/>
          </a:xfrm>
        </p:spPr>
        <p:txBody>
          <a:bodyPr>
            <a:normAutofit fontScale="90000"/>
          </a:bodyPr>
          <a:lstStyle/>
          <a:p>
            <a:r>
              <a:rPr lang="es-CO" sz="3600" dirty="0">
                <a:solidFill>
                  <a:schemeClr val="tx1"/>
                </a:solidFill>
              </a:rPr>
              <a:t>Víctimas de Crímenes de Estado en la </a:t>
            </a:r>
            <a:r>
              <a:rPr lang="es-CO" sz="3600" dirty="0" smtClean="0">
                <a:solidFill>
                  <a:schemeClr val="tx1"/>
                </a:solidFill>
              </a:rPr>
              <a:t>CPI: </a:t>
            </a:r>
            <a:r>
              <a:rPr lang="es-CO" sz="3600" dirty="0">
                <a:solidFill>
                  <a:schemeClr val="tx1"/>
                </a:solidFill>
              </a:rPr>
              <a:t>Los Derechos Humanos </a:t>
            </a:r>
            <a:r>
              <a:rPr lang="es-CO" sz="3600" dirty="0" smtClean="0">
                <a:solidFill>
                  <a:schemeClr val="tx1"/>
                </a:solidFill>
              </a:rPr>
              <a:t>como </a:t>
            </a:r>
            <a:r>
              <a:rPr lang="es-CO" sz="3600" dirty="0" err="1" smtClean="0">
                <a:solidFill>
                  <a:schemeClr val="tx1"/>
                </a:solidFill>
              </a:rPr>
              <a:t>contrahegemonía</a:t>
            </a:r>
            <a:r>
              <a:rPr lang="es-CO" sz="3600" dirty="0"/>
              <a:t/>
            </a:r>
            <a:br>
              <a:rPr lang="es-CO" sz="3600" dirty="0"/>
            </a:br>
            <a:endParaRPr lang="es-CO" sz="3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67544" y="4772744"/>
            <a:ext cx="8226290" cy="1752600"/>
          </a:xfrm>
        </p:spPr>
        <p:txBody>
          <a:bodyPr>
            <a:normAutofit/>
          </a:bodyPr>
          <a:lstStyle/>
          <a:p>
            <a:pPr algn="r"/>
            <a:r>
              <a:rPr lang="es-CO" sz="3200" dirty="0" smtClean="0">
                <a:solidFill>
                  <a:schemeClr val="tx1"/>
                </a:solidFill>
              </a:rPr>
              <a:t>Sandra Gamboa-Rubiano Mg.</a:t>
            </a:r>
          </a:p>
          <a:p>
            <a:endParaRPr lang="es-C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s-CO" dirty="0">
              <a:solidFill>
                <a:schemeClr val="accent6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6280"/>
          </a:xfrm>
        </p:spPr>
        <p:txBody>
          <a:bodyPr/>
          <a:lstStyle/>
          <a:p>
            <a:pPr algn="ctr">
              <a:buNone/>
            </a:pPr>
            <a:endParaRPr lang="es-CO" dirty="0" smtClean="0"/>
          </a:p>
          <a:p>
            <a:pPr algn="ctr">
              <a:buNone/>
            </a:pPr>
            <a:r>
              <a:rPr lang="es-ES" sz="43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-II-</a:t>
            </a:r>
          </a:p>
          <a:p>
            <a:pPr lvl="0" algn="ctr">
              <a:buNone/>
            </a:pPr>
            <a:r>
              <a:rPr lang="es-CO" sz="4400" b="1" dirty="0" smtClean="0"/>
              <a:t>Derechos Humanos y Contrahegemonía: ¿Un lugar común? </a:t>
            </a:r>
            <a:endParaRPr lang="es-CO" sz="4400" dirty="0" smtClean="0"/>
          </a:p>
          <a:p>
            <a:pPr algn="ctr">
              <a:buNone/>
            </a:pPr>
            <a:endParaRPr lang="es-ES" sz="43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6" name="Picture 2" descr="Antonio Gramsc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143125" cy="2636912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251520" y="404664"/>
            <a:ext cx="28803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Hegemonía</a:t>
            </a:r>
            <a:r>
              <a:rPr lang="es-CO" dirty="0" smtClean="0"/>
              <a:t>:</a:t>
            </a:r>
          </a:p>
          <a:p>
            <a:pPr algn="just"/>
            <a:endParaRPr lang="es-CO" dirty="0" smtClean="0"/>
          </a:p>
          <a:p>
            <a:pPr algn="just"/>
            <a:r>
              <a:rPr lang="es-CO" dirty="0" smtClean="0"/>
              <a:t>Es la forma a través de la cual un grupo social impone una determinada concepción del mundo</a:t>
            </a:r>
            <a:endParaRPr lang="es-CO" dirty="0"/>
          </a:p>
        </p:txBody>
      </p:sp>
      <p:sp>
        <p:nvSpPr>
          <p:cNvPr id="6" name="5 CuadroTexto"/>
          <p:cNvSpPr txBox="1"/>
          <p:nvPr/>
        </p:nvSpPr>
        <p:spPr>
          <a:xfrm>
            <a:off x="5724128" y="476672"/>
            <a:ext cx="31683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Contrahegemonía</a:t>
            </a:r>
            <a:r>
              <a:rPr lang="es-CO" dirty="0" smtClean="0"/>
              <a:t>:</a:t>
            </a:r>
          </a:p>
          <a:p>
            <a:pPr algn="just"/>
            <a:endParaRPr lang="es-CO" dirty="0" smtClean="0"/>
          </a:p>
          <a:p>
            <a:pPr algn="just"/>
            <a:r>
              <a:rPr lang="es-CO" dirty="0" smtClean="0"/>
              <a:t>Pensamiento crítico, </a:t>
            </a:r>
          </a:p>
          <a:p>
            <a:pPr algn="just"/>
            <a:r>
              <a:rPr lang="es-CO" dirty="0" smtClean="0"/>
              <a:t>Posibilidad escoger su esfera de actividad: “</a:t>
            </a:r>
            <a:r>
              <a:rPr lang="es-CO" i="1" dirty="0" smtClean="0"/>
              <a:t>participar activamente en la elaboración de la historia del mundo</a:t>
            </a:r>
            <a:r>
              <a:rPr lang="es-CO" dirty="0" smtClean="0"/>
              <a:t>”</a:t>
            </a:r>
            <a:endParaRPr lang="es-CO" dirty="0"/>
          </a:p>
        </p:txBody>
      </p:sp>
      <p:sp>
        <p:nvSpPr>
          <p:cNvPr id="7" name="6 Rectángulo"/>
          <p:cNvSpPr/>
          <p:nvPr/>
        </p:nvSpPr>
        <p:spPr>
          <a:xfrm>
            <a:off x="323528" y="2996952"/>
            <a:ext cx="84249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 smtClean="0"/>
              <a:t>La comprensión crítica de sí mismo se logra a través de una </a:t>
            </a:r>
            <a:r>
              <a:rPr lang="es-CO" u="sng" dirty="0" smtClean="0"/>
              <a:t>lucha</a:t>
            </a:r>
            <a:r>
              <a:rPr lang="es-CO" dirty="0" smtClean="0"/>
              <a:t> de “</a:t>
            </a:r>
            <a:r>
              <a:rPr lang="es-CO" u="sng" dirty="0" smtClean="0"/>
              <a:t>hegemonías políticas</a:t>
            </a:r>
            <a:r>
              <a:rPr lang="es-CO" dirty="0" smtClean="0"/>
              <a:t>, de direcciones </a:t>
            </a:r>
            <a:r>
              <a:rPr lang="es-CO" u="sng" dirty="0" smtClean="0"/>
              <a:t>contrastantes</a:t>
            </a:r>
            <a:r>
              <a:rPr lang="es-CO" dirty="0" smtClean="0"/>
              <a:t>, primero en el campo de la </a:t>
            </a:r>
            <a:r>
              <a:rPr lang="es-CO" u="sng" dirty="0" smtClean="0"/>
              <a:t>ética</a:t>
            </a:r>
            <a:r>
              <a:rPr lang="es-CO" dirty="0" smtClean="0"/>
              <a:t>, luego en el de la </a:t>
            </a:r>
            <a:r>
              <a:rPr lang="es-CO" u="sng" dirty="0" smtClean="0"/>
              <a:t>política</a:t>
            </a:r>
            <a:r>
              <a:rPr lang="es-CO" dirty="0" smtClean="0"/>
              <a:t>, para arribar finalmente a una </a:t>
            </a:r>
            <a:r>
              <a:rPr lang="es-CO" u="sng" dirty="0" smtClean="0"/>
              <a:t>elaboración</a:t>
            </a:r>
            <a:r>
              <a:rPr lang="es-CO" dirty="0" smtClean="0"/>
              <a:t> superior de la propia concepción de la </a:t>
            </a:r>
            <a:r>
              <a:rPr lang="es-CO" u="sng" dirty="0" smtClean="0"/>
              <a:t>realidad</a:t>
            </a:r>
            <a:r>
              <a:rPr lang="es-CO" dirty="0" smtClean="0"/>
              <a:t>. La conciencia de formar parte de una determinada fuerza hegemónica (esto es, la conciencia política) es la primera fase para una ulterior y progresiva autoconciencia, en la cual teoría y práctica se unen finalmente. […] La unidad de la teoría y de la práctica no es […] algo mecánicamente dado, sino un devenir histórico, que tiene su fase elemental y primitiva en el sentido de “distinción”, de “separación”, de independencia instintiva, y que progresa hasta la posesión real y completa de una concepción del mundo, coherente y unitaria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Una (de las) paradoja de los DDHH</a:t>
            </a:r>
            <a:endParaRPr lang="es-CO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609598" y="2160590"/>
            <a:ext cx="6914729" cy="3880773"/>
          </a:xfrm>
        </p:spPr>
        <p:txBody>
          <a:bodyPr>
            <a:noAutofit/>
          </a:bodyPr>
          <a:lstStyle/>
          <a:p>
            <a:pPr algn="just"/>
            <a:r>
              <a:rPr lang="es-CO" sz="1600" dirty="0" smtClean="0"/>
              <a:t>Sus dimensiones hegemónica y </a:t>
            </a:r>
            <a:r>
              <a:rPr lang="es-CO" sz="1600" dirty="0" err="1" smtClean="0"/>
              <a:t>contrahegemónica</a:t>
            </a:r>
            <a:r>
              <a:rPr lang="es-CO" sz="1600" dirty="0" smtClean="0"/>
              <a:t>.</a:t>
            </a:r>
          </a:p>
          <a:p>
            <a:endParaRPr lang="es-CO" sz="1600" dirty="0" smtClean="0"/>
          </a:p>
          <a:p>
            <a:r>
              <a:rPr lang="es-CO" sz="1600" b="1" dirty="0" smtClean="0"/>
              <a:t>Boaventura</a:t>
            </a:r>
            <a:r>
              <a:rPr lang="es-CO" sz="1600" dirty="0" smtClean="0"/>
              <a:t>: </a:t>
            </a:r>
          </a:p>
          <a:p>
            <a:endParaRPr lang="es-CO" sz="1600" dirty="0" smtClean="0"/>
          </a:p>
          <a:p>
            <a:pPr algn="just">
              <a:buFontTx/>
              <a:buChar char="-"/>
            </a:pPr>
            <a:r>
              <a:rPr lang="es-CO" sz="1600" dirty="0" smtClean="0"/>
              <a:t>La distancia entre teoría política y práctica política, entre otros, porque el marco teórico de la TP se desarrolló en el norte global, dando un marco teórico “universal”  que así fue aplicado. </a:t>
            </a:r>
          </a:p>
          <a:p>
            <a:pPr algn="just">
              <a:buNone/>
            </a:pPr>
            <a:endParaRPr lang="es-CO" sz="1600" dirty="0" smtClean="0"/>
          </a:p>
          <a:p>
            <a:pPr>
              <a:buFontTx/>
              <a:buChar char="-"/>
            </a:pPr>
            <a:r>
              <a:rPr lang="es-CO" sz="1600" dirty="0" smtClean="0"/>
              <a:t>DDHH tienen un carácter sociohistórico (Gallardo)</a:t>
            </a:r>
          </a:p>
          <a:p>
            <a:pPr>
              <a:buFontTx/>
              <a:buChar char="-"/>
            </a:pPr>
            <a:endParaRPr lang="es-CO" sz="1600" dirty="0" smtClean="0"/>
          </a:p>
          <a:p>
            <a:pPr>
              <a:buFontTx/>
              <a:buChar char="-"/>
            </a:pPr>
            <a:r>
              <a:rPr lang="es-CO" sz="1600" dirty="0" smtClean="0"/>
              <a:t>El concepto hegemónico de DHH se engendró en el norte global. </a:t>
            </a:r>
          </a:p>
          <a:p>
            <a:pPr>
              <a:buFontTx/>
              <a:buChar char="-"/>
            </a:pPr>
            <a:endParaRPr lang="es-CO" sz="1400" i="1" dirty="0" smtClean="0"/>
          </a:p>
          <a:p>
            <a:pPr>
              <a:buNone/>
            </a:pPr>
            <a:r>
              <a:rPr lang="es-CO" sz="1400" i="1" dirty="0" smtClean="0"/>
              <a:t>Cfr</a:t>
            </a:r>
            <a:r>
              <a:rPr lang="es-CO" sz="1400" dirty="0" smtClean="0"/>
              <a:t>. </a:t>
            </a:r>
            <a:r>
              <a:rPr lang="es-CO" sz="1400" i="1" dirty="0" smtClean="0"/>
              <a:t>Pensar el Estado y la Sociedad: Desafíos Actuales, </a:t>
            </a:r>
            <a:r>
              <a:rPr lang="es-CO" sz="1400" dirty="0" smtClean="0"/>
              <a:t>2009, p. 195.</a:t>
            </a:r>
          </a:p>
          <a:p>
            <a:endParaRPr lang="es-CO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Paradoja de los DDHH (2)</a:t>
            </a:r>
            <a:endParaRPr lang="es-CO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O" dirty="0" smtClean="0"/>
              <a:t>Los DDHH no colocan en crisis el concepto de soberanía, como tampoco lo ha hecho la globalización como fenómeno hegemónico.</a:t>
            </a:r>
          </a:p>
          <a:p>
            <a:pPr algn="just">
              <a:buNone/>
            </a:pPr>
            <a:endParaRPr lang="es-CO" dirty="0" smtClean="0"/>
          </a:p>
          <a:p>
            <a:pPr algn="just"/>
            <a:r>
              <a:rPr lang="es-CO" dirty="0" smtClean="0"/>
              <a:t>El respeto de los DDHH solo se admite en la concepción hegemónica, si no controvierten la ideología de mercado (Gallardo).</a:t>
            </a:r>
          </a:p>
          <a:p>
            <a:pPr algn="just">
              <a:buNone/>
            </a:pPr>
            <a:endParaRPr lang="es-CO" dirty="0" smtClean="0"/>
          </a:p>
          <a:p>
            <a:pPr algn="just"/>
            <a:r>
              <a:rPr lang="es-CO" dirty="0" smtClean="0"/>
              <a:t>El concepto hegemónico de DDHH: (i) delimita adversarios, (</a:t>
            </a:r>
            <a:r>
              <a:rPr lang="es-CO" dirty="0" err="1" smtClean="0"/>
              <a:t>ii</a:t>
            </a:r>
            <a:r>
              <a:rPr lang="es-CO" dirty="0" smtClean="0"/>
              <a:t>) enjuicia otras culturas.</a:t>
            </a:r>
          </a:p>
          <a:p>
            <a:pPr algn="just"/>
            <a:endParaRPr lang="es-CO" dirty="0" smtClean="0"/>
          </a:p>
          <a:p>
            <a:pPr>
              <a:buFontTx/>
              <a:buChar char="-"/>
            </a:pPr>
            <a:endParaRPr lang="es-CO" i="1" dirty="0" smtClean="0"/>
          </a:p>
          <a:p>
            <a:pPr>
              <a:buFontTx/>
              <a:buChar char="-"/>
            </a:pPr>
            <a:endParaRPr lang="es-CO" i="1" dirty="0" smtClean="0"/>
          </a:p>
          <a:p>
            <a:pPr>
              <a:buFontTx/>
              <a:buChar char="-"/>
            </a:pPr>
            <a:endParaRPr lang="es-CO" i="1" dirty="0" smtClean="0"/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8" name="Picture 4" descr="http://t2.gstatic.com/images?q=tbn:ANd9GcQLZkHQIohYfF3PifbOfQIk8AZupKao0NH6N4qXhVMXEvv5KCcaO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413096"/>
            <a:ext cx="3275856" cy="2420888"/>
          </a:xfrm>
          <a:prstGeom prst="rect">
            <a:avLst/>
          </a:prstGeom>
          <a:noFill/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Paradoja de los DDHH (3)</a:t>
            </a:r>
            <a:endParaRPr lang="es-CO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609598" y="1484784"/>
            <a:ext cx="6347714" cy="3880773"/>
          </a:xfrm>
        </p:spPr>
        <p:txBody>
          <a:bodyPr>
            <a:normAutofit/>
          </a:bodyPr>
          <a:lstStyle/>
          <a:p>
            <a:pPr algn="just"/>
            <a:r>
              <a:rPr lang="es-CO" sz="2200" dirty="0" smtClean="0"/>
              <a:t>Con Arendt: Uno de los rasgos más sobresalientes del totalitarismo (dominación guerrera), y que lo distingue de las dictaduras, es su reivindicación de dominio total y hegemonía global buscando el traspaso de las fronteras nacionales “</a:t>
            </a:r>
            <a:r>
              <a:rPr lang="es-CO" sz="2200" i="1" dirty="0" smtClean="0"/>
              <a:t>para constituir un sistema de alcance mundial”</a:t>
            </a:r>
            <a:r>
              <a:rPr lang="es-CO" sz="2200" dirty="0" smtClean="0"/>
              <a:t>. Jurisdicción planetaria. </a:t>
            </a:r>
          </a:p>
          <a:p>
            <a:pPr>
              <a:buFontTx/>
              <a:buChar char="-"/>
            </a:pPr>
            <a:endParaRPr lang="es-CO" i="1" dirty="0" smtClean="0"/>
          </a:p>
          <a:p>
            <a:pPr>
              <a:buFontTx/>
              <a:buChar char="-"/>
            </a:pPr>
            <a:endParaRPr lang="es-CO" i="1" dirty="0" smtClean="0"/>
          </a:p>
          <a:p>
            <a:endParaRPr lang="es-CO" dirty="0"/>
          </a:p>
        </p:txBody>
      </p:sp>
      <p:pic>
        <p:nvPicPr>
          <p:cNvPr id="246786" name="Picture 2" descr="http://t2.gstatic.com/images?q=tbn:ANd9GcSnu5fNKta-CCarscaw0bKTHugHpD8JtQ4-G8PMhkNc-FQTmDv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493" y="4341088"/>
            <a:ext cx="2232248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Paradoja de los DDHH (4)</a:t>
            </a:r>
            <a:endParaRPr lang="es-CO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539552" y="1268760"/>
            <a:ext cx="6912768" cy="4525963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es-CO" sz="2200" dirty="0" smtClean="0"/>
              <a:t>	Algunos elementos hegemónicos, que resultan contrahegemónicos bajo la globalización:</a:t>
            </a:r>
          </a:p>
          <a:p>
            <a:pPr algn="just">
              <a:buNone/>
            </a:pPr>
            <a:endParaRPr lang="es-CO" sz="1900" dirty="0" smtClean="0"/>
          </a:p>
          <a:p>
            <a:pPr lvl="6" algn="just"/>
            <a:endParaRPr lang="es-CO" sz="1900" dirty="0" smtClean="0"/>
          </a:p>
          <a:p>
            <a:pPr lvl="6" algn="just"/>
            <a:r>
              <a:rPr lang="es-CO" sz="1900" dirty="0" smtClean="0"/>
              <a:t>El programa liberal crea un estado ético, superior a la competición entre clases, que es un espejismo.</a:t>
            </a:r>
          </a:p>
          <a:p>
            <a:pPr algn="just"/>
            <a:endParaRPr lang="es-CO" sz="2200" dirty="0" smtClean="0"/>
          </a:p>
          <a:p>
            <a:endParaRPr lang="es-CO" sz="2000" dirty="0" smtClean="0"/>
          </a:p>
          <a:p>
            <a:r>
              <a:rPr lang="es-CO" sz="2000" dirty="0" smtClean="0"/>
              <a:t>El sistema capitalista despierta expectativas</a:t>
            </a:r>
          </a:p>
          <a:p>
            <a:pPr>
              <a:buNone/>
            </a:pPr>
            <a:r>
              <a:rPr lang="es-CO" sz="2000" dirty="0" smtClean="0"/>
              <a:t>de Derechos, pero impide su materialización</a:t>
            </a:r>
          </a:p>
          <a:p>
            <a:pPr>
              <a:buNone/>
            </a:pPr>
            <a:endParaRPr lang="es-CO" sz="2000" dirty="0" smtClean="0"/>
          </a:p>
          <a:p>
            <a:pPr>
              <a:buNone/>
            </a:pPr>
            <a:r>
              <a:rPr lang="es-CO" sz="2000" dirty="0" smtClean="0"/>
              <a:t>“</a:t>
            </a:r>
            <a:r>
              <a:rPr lang="es-CO" sz="2000" i="1" dirty="0" smtClean="0"/>
              <a:t>El estado de derecho latinoamericano es </a:t>
            </a:r>
          </a:p>
          <a:p>
            <a:pPr>
              <a:buNone/>
            </a:pPr>
            <a:r>
              <a:rPr lang="es-CO" sz="2000" i="1" dirty="0" smtClean="0"/>
              <a:t>simulacro”</a:t>
            </a:r>
            <a:endParaRPr lang="es-CO" sz="2000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None/>
            </a:pPr>
            <a:endParaRPr lang="es-CO" dirty="0"/>
          </a:p>
        </p:txBody>
      </p:sp>
      <p:pic>
        <p:nvPicPr>
          <p:cNvPr id="6" name="Picture 2" descr="Antonio Gramsc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32856"/>
            <a:ext cx="1728192" cy="1512168"/>
          </a:xfrm>
          <a:prstGeom prst="rect">
            <a:avLst/>
          </a:prstGeom>
          <a:noFill/>
        </p:spPr>
      </p:pic>
      <p:pic>
        <p:nvPicPr>
          <p:cNvPr id="249858" name="Picture 2" descr="C:\Users\Gamboitas\Desktop\HelioenelParqu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293096"/>
            <a:ext cx="2252489" cy="22278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500" dirty="0" smtClean="0"/>
              <a:t>Paradoja de los DDHH (4)</a:t>
            </a:r>
            <a:endParaRPr lang="es-CO" sz="3500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23528" y="1412776"/>
            <a:ext cx="8229600" cy="4525963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es-CO" sz="2200" dirty="0" smtClean="0"/>
              <a:t>BOAVENTURA DE SOUSA SANTOS</a:t>
            </a:r>
          </a:p>
          <a:p>
            <a:pPr algn="just">
              <a:buNone/>
            </a:pPr>
            <a:endParaRPr lang="es-CO" sz="2200" dirty="0" smtClean="0"/>
          </a:p>
          <a:p>
            <a:endParaRPr lang="es-CO" dirty="0" smtClean="0"/>
          </a:p>
          <a:p>
            <a:endParaRPr lang="es-CO" dirty="0" smtClean="0"/>
          </a:p>
          <a:p>
            <a:pPr>
              <a:buNone/>
            </a:pPr>
            <a:endParaRPr lang="es-CO" dirty="0" smtClean="0"/>
          </a:p>
          <a:p>
            <a:pPr marL="90488" indent="-6350" algn="just">
              <a:buNone/>
            </a:pPr>
            <a:r>
              <a:rPr lang="es-CO" dirty="0" smtClean="0"/>
              <a:t>	“Hoy sabemos que se violan los DDHH para, aparentemente, preservarlos; se destruye la democracia, aparentemente para defenderla; se destruye la vida, aparentemente para defenderla (un millón de personas ha muerto en los últimos cuatro años en Irak)”. </a:t>
            </a:r>
          </a:p>
          <a:p>
            <a:pPr algn="just">
              <a:buNone/>
            </a:pPr>
            <a:r>
              <a:rPr lang="es-CO" sz="1500" i="1" dirty="0" smtClean="0"/>
              <a:t>Reinventando la Emancipación Social, </a:t>
            </a:r>
            <a:r>
              <a:rPr lang="es-CO" sz="1500" dirty="0" smtClean="0"/>
              <a:t>2009, p. 17.</a:t>
            </a:r>
          </a:p>
          <a:p>
            <a:endParaRPr lang="es-CO" dirty="0" smtClean="0"/>
          </a:p>
          <a:p>
            <a:pPr>
              <a:buNone/>
            </a:pPr>
            <a:r>
              <a:rPr lang="es-CO" sz="2800" dirty="0" smtClean="0"/>
              <a:t>	¿Universalidad, indivisibilidad e interdependencia?</a:t>
            </a:r>
          </a:p>
          <a:p>
            <a:endParaRPr lang="es-CO" dirty="0"/>
          </a:p>
        </p:txBody>
      </p:sp>
      <p:sp>
        <p:nvSpPr>
          <p:cNvPr id="250882" name="AutoShape 2" descr="data:image/jpeg;base64,/9j/4AAQSkZJRgABAQAAAQABAAD/2wCEAAkGBhQSEBQUEhQUFBQVFBQUFBQVFBQVFBUUFBQVFBQVFRQXHCYeFxkkGRQUHy8gJCcpLCwsFR4xNTAqNSYrLCkBCQoKDgwOFQ8PGiwkHBwvKSkqLCwsKSwsLCwsKSksLCwpLCwqKSwpKiksKSksKSksKSkpKSksKSksLCkpLCkpLP/AABEIAMYA/wMBIgACEQEDEQH/xAAcAAABBQEBAQAAAAAAAAAAAAAAAQIEBQYDBwj/xABDEAABAwEFBAcEBwYFBQAAAAABAAIRAwQFEiExBkFRYQcTInGBkaEyUrHBFEJicpLR8FOCorLh8RYkM0PCFSODs9L/xAAZAQEBAAMBAAAAAAAAAAAAAAAAAQIDBAX/xAAmEQEBAQACAgIBBAIDAAAAAAAAAQIDERIhBDFBBRMigRRRMkJh/9oADAMBAAIRAxEAPwC5hEJYSwqGwiE5EIGwkhPhJCBpQnQkhUIkhOhEIGwmVaga0ucQGgSSTAAGpJUG/L+pWVmKoZcfZYPacd3cOawd5X5WtkhxDaUjsDQmJ73kHwUqrW9NtHveWWbJoMB8SXc4IyHDf8FTPD3vLqzySd5zOfpA5aKRZqIaIaInInecozUqjd0+15LTrkkb8cOtK1tUbmuMaZZc/wBc1Y2C8y0zDm8QYIzU1lgA/JK6yLX+9XR/i/8Aq1sl/DBLjp8BkrCheNNwkOA7zHd5/NY+tZCFwp1S1wJ3ZjduIz/stuOWac/Jwaw9CRCrLqvPrInXKRlkYBjVWkLa5yQiEsIIQNhEIAToQNhEJYRCBsJIT0IGQiE6EQqGQiE6EiCUhKiECISoQIkSoUCQkSFOCBIVffd8Ns1PE7MnJjRq4qxWB26tZNpbTnJrAfHWO/MeQQZy8re+pVdVqDHUdkGz2WDc0cAMlZ2KxkAT7RHlyA3BVtlsQ6wHxWms9Jc/Lq/Tr4MS+6dZrLCn06SKDRCkNpyuW16GfTm1qXqVNp2Yp4oDeo2yxUVqBVTarNmtXVoiVXW2zqyte5LFRdVsLHgANkwM+E8TIH5LaWapI1mFhLbRwunxWj2dtpLcJzykGSctwJPDxXdx67jyOXHjpfQhKhbWoiEqECJEqECISoUDUQnIQNhJCckKCTCITghUNQlhKgYkTiEiBIQlQgRecbQ1wbwfkOyA2TMalx04Yo8F6QvMNpmOFtdlkY1MBxADT6hQdKTOzMdxAgeXf8VbWEZKso1C4N1wjTKG5AZDzHmrOwvnvOa0csdfBek5rYKn0GAqKEfSwzUgDv8AILkrvi5pYWjMSuNoqzoI7lVP2ns7Yx1APKfJdKO0tnqiGOGIkYQSJPhOfgsvG9E1O06q4ubPDIqBaW6qZaLW2mS4kYcJJJ3RmFmLwNotAlpbSpk5GoS3GOTRnBHEjXRJntdbmYZbqzceEkSRou2zlpwvAOLMYRvzG6N4gHuzWdtFyyC5top1XiXEN5a6nPcnXdfL6VZjKgEOeML2yMBMZwZkf1XTxzqvO5rdTt6mx06JyjWSrLQZmQMxpnw5KXC3uUkJITkiBsITkioRCEqBEiVCBEickQSUJCnBAiEqEDSkTikQJCEqEDVhdtrJir03D2SCCDEBwLczxkAD91bp2ixG1Dhja531Z/XopVczTDwIPs8uz4aTpr+WcV1Sux2JtNtRs5YX4SfAiF0sdpEieIEDfMZRxU+s/tgRGQIHDl5LXv6buLvykVto2qNL/Vs9ZvPslunvaJLvp07XNV7YpyYxSTlkZAMDMfqYGgpOByKi3PZQ11WkAAA81GDjTqHEI5B2NvgFyzUjuubb7vpW33Uo2em2o2gAHSGzDSY1OH4ZKYyzNq0CS0QWtdlwcJGW4hXT7pa9obUkgGQ04Tn4gqJelJtOk6mwjrHjC1oIJaDkXu4AD8gsrqX6Y5xZ32xlayWmtYhVdXqPgT1UZFjTvIOZgTovQ7ntgLcbcBD2S2Z0IkAQJ4eSqLBQDWYG+yBA5AAAfBRLprVKM0Q1r2ier7YY5oJnCMWREnLMEaZp5VneL17/AC4s2bDKjnYci5zoO6REBVVrsn+ZYImHYuUYS2fNwWuq1a5EdU1k76jx8GAz5qks9AttMvIc6DOUANEGGjh3k6LLjtuvbTzYmcemmuJ+Jo4jI8uUK5UO7bIGMy3gSpi63nhIlSIBIlSIEQhCAQglCASQlQgkoQhAJEqRAiEIQNKVEJUHOroVgtqmye6Vv6jclh9qLPv4H0lY1YhXXQa6m11P2s21Jzc0tgyOAIk+HJWTgCRORABA3/3Wcuq1Cm4EyJxAndhzJJ7hKv6tmOHrJxZmRwExII1Gi1avj/bpxPOd/wCnd2ohTTZ2vwzIcPZc0lrmzrDhnHLTJQqLpA46KwdTIIIXLXdL2kVLophmN9Sq77Jqvz/DGSra1lFOG9lgILiAAM/tHeYVkx8uAOjRMc+aWqQ4qys/URbrqUxIOfcVXW0g1uyNNeAz9Vc2mwtLRLRM5nQ6cRmqq3VadMZEAcP7LNh32nsrEDDMjdO7kqjD/wB/HGQdh82k/krOwNxMY73io95tDWPPCqPQNWOL1pOb+WGistSWhd1U3TaJaFbBd7yBKE0tTkCJClSIEKAlKRAEICEIBCChBKSJYQqGoQUKAQhITGqAQqy07UWSn7doog8A9rj5Nkqqr9JNhb/uPd92m/8A5Qg1BWY2lpjCVDf0rWTc2ueeBg+L1Q3v0i0qoIbSqDvLPkSpRVY+wRwJnSQNx55qyuva9lOzOpPBL8BpsIzbnkMR3R6wsfaLe5xMdmTxXMViBn8BqsPDudabJyeN7y9Euq8QQ124xPetRSfI8l5hsxaHYXA+yXQDwJzhbW6bxLXYH+B4rm5M9V2cXJ3F9aGZEjePgql12k543+eXopta0Qwjhp3KRScCBHBaZenXPaG67AGAYnFxz5AKPXuhgbOp+atavj8lxrNJC2XTLqotlrBjm+XjCq79tZFNjd9R5fH2R/Zvmu1rf2w2YAzceDYzP64rz/ae+/pFoL2GGMhtODEAbx3/ACCy4891yfI3Mzp6lcDThC0AC8Ose2lspjs13R9prH/zAq4o9KtrEYm0Xd7HAn8LgPRdrzXrKF5ozpdqb7Ow91Rw+IK70ul4T2rMY+zV/NiD0RIsRQ6WbOfbpVm92B3zCubBt1Y6xAbWDSd1QGn/ABO7PqoL1IkpVmvGJjmuB0LSHDzGScgRAQhUKhCCoJSQpyQrINQhIoKbavaNtjoF+Re44aTTvdxP2QMz4DevGLxvOpXeX1Xue47ydOQGjRyCt9utoxa7USwzSpjBT55y58cz6Bqzkolc3hIujgmgIGpwCWEoCoSE0lPeU2MkGz6OaTa5r2YwHVGB9In9rSJgeLXEf2WjfZZbBBDmmM9QR815vcd5OoV6dVurHB3eN48RI8V9A1LmZbaLbRRjG5odwFQESDydHmtXJjudxv4dzPqscyXMg6/A8k6y2ssEOGhyKm1LCWOIIIIyIIzEcQnUqOS4675XOrfogclEr3ySMgXdwy89FOp2LFqMl0oXK60VBTb2WDOo73W8B9o7llJ36NclzGE2ipVDZH13HC19QU2j34nEB9kbzvOW4rDAZL1PpiqNpsoUGDC0ThaNzWANH8xXljF2Zz1Onmb1dXukBTkhCAsmBUiVLCoRKEiVqDbdGV6llpNIns1WmBu6xgxA9+EOHkvU14Pc9v6mvSq/s3tdHEA5jyle5WS1sqsa+m4OY4S1w3j5HkosdShCFAJJSpIVExBSqFfNu6iz1avuMc4czHZHnCoW13jSpf6lRjPvOa30JVPee1lkNGqBaKZJp1AACZJLHAAZLxu32x9Wo5z3FziZJJ3qK5kaqBOt5Jzag7lxQglYUwhMpVY7lIIlVHCE4BKWpEQzf3JzBkmA+q6UhkimtyK9u6E9osVJ1ncc6Zlv3HEn0MjxC8TqNWg2Jv36NaqdSYbOF/3HZE+Bh37qqPpe9bjp2hufZeB2XjXuI+sOSxdtud9F0VBAOjh7Lu4/I5rcXfa8bAVn7+2p6usWMa14aIdJyxcN4yEeMrm5piTvXp2fH89XxzO0C7rnNYw3Jo9p+4d3E8lp6N2soswsEAZni48XHiqO5Ns2veKT+w55yy7OLcAeenf3q02gvMUqD3uOTWknuAJKy4ZnrvN7T5E3m9bnTwHpUvTrrweBpTAYO/2nfGPBY2nqpV42o1Kj3u1e5zj3uMn4qMAtzlOwblzK6k71xUpDglTQglUKAngZ+CKbU4nf5IFLoW+6Kb0E1qLnQThfTYTkYDg/COMYZ5DkvPfVOpVXMcHMJa5pBDgYIIzBB3KD6FQszsHtP9LoRUdNen7eQGJpJwvAGXI8xzC06ikQhUl/7WUbIQKkucc8LYkDiZIAQadZnpEtGGwPHvOpt/ixH+VaZYzpUqRY2DjVHox6tHldnpSCe75plvgQPE/Jd6b8NKeYjyUEguKqOMJwC6toJXUkHPAn0yR3FDRHcncRz/siHHNc3BPadEtQIODQurBkkpBdSgY4ZJLMYTnJrAg966M9ojUsTSTLqM03jjhEsPiyB3tKoadv6wl8ziJcSeJMmfEqh6Jb56u29U49mu3D/wCRkuYfLG395bXajZ0WaoyrTEUq5gtGjKwk9ke68A9xHMLj+Zi6zNT8PS/T+WY1c38s/ehwgO0IOo1Vjt7tKal1NfOdZrGHm8kip/63+aqdoqkUJG7XLRVXSJWwUbDZt7KAqv8AvVYj4PP7y1/C77rq/U7PDE/LBVNUAJHap7QvQeGa5q5lq7FsJlRylWOacxqaApNNiQpHZBMefy/NPec1yfw/UqoMSCUoCaipFjtr6TsVJ7mOH1mOLT3SN3Jes7CbUm10nNqkddTiSIGNh0fA3zkYy04rx4BSrvvB9Co2pScWvaciPUEbwdCFB7+vEtrLyNa0VH7i8hv3W5N9AvRbu2zZaLFVqCG1adJxfTnQ4SA5vFpMd2h5+TWo/FFfRhKwnS0//L0h9tx8mx81u15p0t1+3SbwYXfidH/FKPPK1UmBuH6+SRjTuSMC64iqxJ1buKCHDmujQlQR8XJE/L4rs88VyqNQPj4p7gmhPKqI41XULm8ZpzCopxTQnpsIJVgtjqVRlRntMc17e9pDh6he0bY7Wtq0rIykey91Kq6OYxNHgHDxPJeINWguW2l7qDD9R0eGKR8T5Ln+Tb4enb8KZvL7/ptrdQxNe33muHiRkvPtr73+k2upUGTewxoO5tNjWR5gnxXod51+rY95+oHO8gSvJHniub4Xf8v6dX6n13lxcEqUpF6LyBC4uMldKp3JjQop9JikTkmMah5VQ3FmuU5pyY1FPSOSymuKACcmynNZKBWvI0Md3qh9SR4pMHMhNlQfSi8j6U7RNsj3adMfzO/5BetyvE+kGtit9bk8N/Cxg+SLWeYPNdwxNs7N67AKsSESmuEd66oaFQxlHedV0IT0jig5PaE0FOcmwiGQDql6oJ+FTrBcNoriaNGpUAyljHEeYyRVeKfNHVc1MqXPWa4tdSqBw1aWOBHhCm2HZW0VD7GAcXy3yESfJY3Un2ymbfqJ1Po3tjsOBrHtcA4Pa8YYIkGSAdOSmWHYu1Wao2pWpjACM2ua6CDIy13Feh3LfzaFmoUTTc51KmxjnB4AdhaAYBCnW/aSzPpOaS9p7JhzDuInNsjSVp5LnWbO3RxZ1x7munn+09fHZntphznOLWxhIMTJy4QCsVQ2XtFQ5UyOZXr7HUXnslpyP6g8vipVCzN3RvXNxW8c6jr5p+9qa1+PTzS7OjsucOscYykAYfUrQ1di6LW4RTZmN7QSdPrHPfxWntV4UqYhxGJ2QA1z57u9MdZ6xbmGktzAxdpwjuifHgs/56/LDx48MEOj+iXRUxsM5EOkHlmMlMPR1Zxl2544lqrO9tVmITw4EEagjcQs3fl9V7M+k6rTBoucQKrSdxILXNjJwEGJz3KS7v1UuePPuwXPsVZmVC2owuOrcbpaRwgQCe9XX/Q7GHYepoA/dauxLa9DEw5EZOBjxBGi8btePG4Pe4kOIJLicwY39yyxm7+6x3Zx9dR6teGyViq9kUmAxqzskTPurF310ZVaYc+gRUYM4Jh8cBuPos3Z7S9hlj3NPFriD6KxqbT2hzcLq9UiIIxR8M1umNZ+q1Xk49T3GfJQCpgazgjq2FbnMjtYClNm4FSDZBuSNp4U6EY4hqjGCp0rk+zA6ZIPVKfSJidDaJ5dr45LMWy4TaKz6jhJe9z8OIADEZiVTi8YOWR8la3btS5hgkOHOJ81q3N/9W3Hhf8AklDYp2HJjQPv5/FcXbDVBoW/iC2tgtrqjGuDciMjkn1XVvqsaf3gPkuK/J3K7f8AGwwNTY2v9k+IVbbbmqUhLwAORXo7rTXGtMDxB+Spr8xPovxBjcpzBnLgQFsx8jVslYb+NmZtjDQkK6FvMJpau957i4LXdHVlYLVNakyo11NwDXgEatzg6ZKksV0Co3EXgDFhjf5lbe7rpFmpt6x2EOEthwxmc5nWFjde5B6pYdk7E5o/ylCCJ/02/MK8u+wUqLAylTbTYJhrcmiTJyWd2MLnUB1dcvbr2hOE724loW0K37RvksqrpWsNN/tAHvAKqbVsTZXmSyDyJHzVs2lV99v4Uop1PeZ+H+qxsl+2Utn0z52BofVc4cplRbR0eNPsvPiPmFq+qf7zPwo6p/Fv4f6rH9vLOcup+Xn1q6MnzLXt8QVGb0d1ZgvEch/Vekmi/i3y/qk6g7y3yScWF/e1/tgB0YE/7uoIORmDqNVMZ0f1Q0N+mPaBIEU6eIDcC5wM5ZLYuZGrm+i41LQxutRv8KznHmfTDXJb9s1d2wQo4pr1KhcZJfhmeMgfqFJvDZCjWsr7NVMsc7FMgOa7IgtO4gj1Kn1r5p6B8kjhqORhRgXVHNaG9gTmMWLPMR2ePErOceZ7S71Z0hXXsXZ6FJtIF7mtyGJ2evJdbPsPYGOxChSxTJc4BxnWe1KuadgIGdQiBJnDkOJyT6l1ucMqpjlHxCnWZ9Q8rfuvHuka4bBZSHmkQajiRhJwkjM5AgDVeZ2ypSfnTp4OMOLgfA6L6Gvzovp2kzVq1HRoC4kDuach4LybanZJlntFSkwyGxGKJzErGnXd9MP1aQhWLrJBghM+hjgfNGKE16d1i7uu7gfMLmbvfug9xQc5QHJHUHDUHyXMuRFmTOoCPogGYQhRWkunaZ1Ki1mBronMl3FSv8Yu/Zs83IQtd4sX3Y2zl3J1KZ/it29g/E5M/wCrPtBFFvY6zsySSBPJIhScWO/pf3t312kHoyqftmfhcn0+jR89qq2NMmmZ8UIW5pVG0mzhsb8Afja6SNQYBjMcVSde+faO4e07QaBCFFesdCV4ONZ7HveRgLg2ZZiDgJM74K9jy4eiEK0LIS4kIWPQJRiQhOghcE1xHD0CEKjm5zPdH4Qub7TTb9X+FqELLxRGq7Q02fVf4Bv/ANKtq7f0Q4NwVSSY0ZH8yELLxium1F+NoWKtVLS7E0gAxq4YWg8pK8Pui/bRSZhp1qjDOrXnTuKELGzozWhodJFupDOrj++1pPmIWIv2/rRaKrqhLMTjm468NIgIQsVVDqdcggvbmQZkyInIZZDP0Q6yWgmesHmYjuDYQhYiRRpVR7XVu8XA/BTKVixcB4z8kIV7TpJbcziMnDzP5JHXA46lh8P6IQq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250883" name="Picture 3" descr="C:\Users\Gamboitas\Desktop\BOAVENTU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1900" y="0"/>
            <a:ext cx="2832100" cy="2959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ntonio Gramsc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260648"/>
            <a:ext cx="2143125" cy="2636912"/>
          </a:xfrm>
          <a:prstGeom prst="rect">
            <a:avLst/>
          </a:prstGeom>
          <a:noFill/>
        </p:spPr>
      </p:pic>
      <p:pic>
        <p:nvPicPr>
          <p:cNvPr id="252930" name="Picture 2" descr="C:\Users\Gamboitas\Desktop\ka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2088232" cy="2631172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179512" y="3429000"/>
            <a:ext cx="33843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Insociable sociabilidad humana</a:t>
            </a:r>
          </a:p>
          <a:p>
            <a:endParaRPr lang="es-CO" dirty="0" smtClean="0"/>
          </a:p>
          <a:p>
            <a:r>
              <a:rPr lang="es-CO" dirty="0" smtClean="0"/>
              <a:t>Antagonismo, crea orden legal</a:t>
            </a:r>
          </a:p>
          <a:p>
            <a:endParaRPr lang="es-CO" dirty="0" smtClean="0"/>
          </a:p>
          <a:p>
            <a:r>
              <a:rPr lang="es-CO" dirty="0" smtClean="0"/>
              <a:t>Injusticia: Revela plan oculto de la naturaleza.</a:t>
            </a:r>
          </a:p>
          <a:p>
            <a:endParaRPr lang="es-CO" dirty="0" smtClean="0"/>
          </a:p>
          <a:p>
            <a:r>
              <a:rPr lang="es-CO" dirty="0" smtClean="0"/>
              <a:t>Historia: Necesaria evolución</a:t>
            </a:r>
            <a:endParaRPr lang="es-CO" dirty="0"/>
          </a:p>
        </p:txBody>
      </p:sp>
      <p:sp>
        <p:nvSpPr>
          <p:cNvPr id="7" name="6 Marcador de contenido"/>
          <p:cNvSpPr txBox="1">
            <a:spLocks noGrp="1"/>
          </p:cNvSpPr>
          <p:nvPr>
            <p:ph idx="1"/>
          </p:nvPr>
        </p:nvSpPr>
        <p:spPr>
          <a:xfrm>
            <a:off x="3707904" y="404664"/>
            <a:ext cx="2880320" cy="2652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5588" indent="15875" algn="just">
              <a:buNone/>
            </a:pPr>
            <a:r>
              <a:rPr lang="es-CO" sz="1800" dirty="0" smtClean="0">
                <a:solidFill>
                  <a:srgbClr val="FF0000"/>
                </a:solidFill>
              </a:rPr>
              <a:t>Voluntad Real: Perseverancia paciente y obstinada.</a:t>
            </a:r>
          </a:p>
          <a:p>
            <a:pPr marL="255588" indent="15875" algn="just">
              <a:buNone/>
            </a:pPr>
            <a:endParaRPr lang="es-CO" sz="1800" dirty="0" smtClean="0">
              <a:solidFill>
                <a:srgbClr val="FF0000"/>
              </a:solidFill>
            </a:endParaRPr>
          </a:p>
          <a:p>
            <a:pPr marL="255588" indent="15875" algn="just">
              <a:buNone/>
            </a:pPr>
            <a:r>
              <a:rPr lang="es-CO" sz="1800" dirty="0" smtClean="0">
                <a:solidFill>
                  <a:srgbClr val="FF0000"/>
                </a:solidFill>
              </a:rPr>
              <a:t>Contra determinismo mecánico.</a:t>
            </a:r>
          </a:p>
          <a:p>
            <a:pPr>
              <a:buNone/>
            </a:pPr>
            <a:endParaRPr lang="es-CO" sz="1800" dirty="0" smtClean="0"/>
          </a:p>
          <a:p>
            <a:endParaRPr lang="es-CO" dirty="0"/>
          </a:p>
        </p:txBody>
      </p:sp>
      <p:pic>
        <p:nvPicPr>
          <p:cNvPr id="8" name="Picture 3" descr="C:\Users\Gamboitas\Desktop\BOAVENTUR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05949" y="3573016"/>
            <a:ext cx="2238051" cy="2338412"/>
          </a:xfrm>
          <a:prstGeom prst="rect">
            <a:avLst/>
          </a:prstGeom>
          <a:noFill/>
        </p:spPr>
      </p:pic>
      <p:sp>
        <p:nvSpPr>
          <p:cNvPr id="9" name="6 Marcador de contenido"/>
          <p:cNvSpPr txBox="1">
            <a:spLocks/>
          </p:cNvSpPr>
          <p:nvPr/>
        </p:nvSpPr>
        <p:spPr>
          <a:xfrm>
            <a:off x="4139952" y="3323699"/>
            <a:ext cx="2880320" cy="33445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R="0" lvl="0" indent="15875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Monocultura desperdicia</a:t>
            </a:r>
            <a:r>
              <a:rPr kumimoji="0" lang="es-CO" sz="18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experiencia</a:t>
            </a:r>
            <a:endParaRPr kumimoji="0" lang="es-CO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55588" marR="0" lvl="0" indent="15875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lang="es-CO" dirty="0" smtClean="0">
              <a:solidFill>
                <a:srgbClr val="FF0000"/>
              </a:solidFill>
            </a:endParaRPr>
          </a:p>
          <a:p>
            <a:pPr marR="0" lvl="0" indent="15875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Concepción de tiempo lineal hacia evolución inexorable es monocultura.</a:t>
            </a:r>
          </a:p>
          <a:p>
            <a:pPr marR="0" lvl="0" indent="15875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lang="es-CO" dirty="0" smtClean="0">
              <a:solidFill>
                <a:srgbClr val="FF0000"/>
              </a:solidFill>
            </a:endParaRPr>
          </a:p>
          <a:p>
            <a:pPr marR="0" lvl="0" indent="15875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es-CO" dirty="0" smtClean="0">
                <a:solidFill>
                  <a:srgbClr val="FF0000"/>
                </a:solidFill>
              </a:rPr>
              <a:t>Tiempo lineal impone primacía occidental.</a:t>
            </a:r>
            <a:endParaRPr kumimoji="0" lang="es-CO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Una visión contrahegemónica DDHH</a:t>
            </a:r>
            <a:endParaRPr lang="es-CO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Comprende la defensa de los DDHH como movimiento, ética, filosofía.</a:t>
            </a:r>
          </a:p>
          <a:p>
            <a:endParaRPr lang="es-CO" dirty="0" smtClean="0"/>
          </a:p>
          <a:p>
            <a:r>
              <a:rPr lang="es-CO" dirty="0" smtClean="0"/>
              <a:t>Es por tanto, sociohistórica.</a:t>
            </a:r>
          </a:p>
          <a:p>
            <a:endParaRPr lang="es-CO" dirty="0" smtClean="0"/>
          </a:p>
          <a:p>
            <a:r>
              <a:rPr lang="es-CO" dirty="0" smtClean="0"/>
              <a:t>Obliga a no limitarse al iusnaturalismo o al positivismo.</a:t>
            </a:r>
          </a:p>
          <a:p>
            <a:endParaRPr lang="es-CO" dirty="0" smtClean="0"/>
          </a:p>
          <a:p>
            <a:r>
              <a:rPr lang="es-CO" dirty="0" smtClean="0"/>
              <a:t>Implica tomar partido por una visión específica del mundo: Lucha social como matriz de efectividad de los DDHH (Gallardo).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Una visión contrahegemónica DDHH (¿Dónde?)</a:t>
            </a:r>
            <a:endParaRPr lang="es-CO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O" dirty="0" smtClean="0"/>
              <a:t>Movimiento de DDHH y derrocamiento de Allende en Chile:  Grupo de trabajo de Naciones Unidas.</a:t>
            </a:r>
          </a:p>
          <a:p>
            <a:endParaRPr lang="es-CO" dirty="0" smtClean="0"/>
          </a:p>
          <a:p>
            <a:r>
              <a:rPr lang="es-CO" dirty="0" smtClean="0"/>
              <a:t>Lucha contra la impunidad en Argentina:</a:t>
            </a:r>
          </a:p>
          <a:p>
            <a:pPr>
              <a:buNone/>
            </a:pPr>
            <a:endParaRPr lang="es-CO" dirty="0" smtClean="0"/>
          </a:p>
          <a:p>
            <a:pPr marL="6350" indent="-6350">
              <a:buNone/>
            </a:pPr>
            <a:r>
              <a:rPr lang="es-CO" dirty="0" smtClean="0"/>
              <a:t>“[…] casi 600 represores del último régimen militar con colaboración civil, se encuentran detenidos (acusados de secuestros, torturas, asesinatos y desapariciones forzadas de ciudadanos); de este número, cerca de 170 se hallan con condena dictada. […] Otros 800 partícipes del plan de exterminio de la dictadura, se encuentran en libertad, pero imputados en diferentes causas en más de la mitad del territorio nacional”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3200" dirty="0" smtClean="0">
                <a:solidFill>
                  <a:schemeClr val="accent6">
                    <a:lumMod val="50000"/>
                  </a:schemeClr>
                </a:solidFill>
              </a:rPr>
              <a:t>Temario</a:t>
            </a:r>
            <a:endParaRPr lang="es-CO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s-CO" dirty="0" smtClean="0"/>
          </a:p>
          <a:p>
            <a:pPr algn="just">
              <a:buNone/>
            </a:pPr>
            <a:r>
              <a:rPr lang="es-CO" dirty="0" smtClean="0"/>
              <a:t>1- </a:t>
            </a:r>
            <a:r>
              <a:rPr lang="es-CO" b="1" dirty="0" smtClean="0"/>
              <a:t>Prohibido detenerse: “</a:t>
            </a:r>
            <a:r>
              <a:rPr lang="es-CO" b="1" i="1" dirty="0" smtClean="0"/>
              <a:t>centinela que abrirá fuego</a:t>
            </a:r>
            <a:r>
              <a:rPr lang="es-CO" b="1" dirty="0" smtClean="0"/>
              <a:t>”</a:t>
            </a:r>
            <a:endParaRPr lang="es-CO" dirty="0" smtClean="0"/>
          </a:p>
          <a:p>
            <a:pPr algn="just"/>
            <a:endParaRPr lang="es-CO" dirty="0" smtClean="0"/>
          </a:p>
          <a:p>
            <a:pPr lvl="0" algn="just">
              <a:buNone/>
            </a:pPr>
            <a:r>
              <a:rPr lang="es-CO" dirty="0" smtClean="0"/>
              <a:t>2- </a:t>
            </a:r>
            <a:r>
              <a:rPr lang="es-CO" b="1" dirty="0" smtClean="0"/>
              <a:t>Derechos Humanos y Contrahegemonía: ¿Un lugar común? </a:t>
            </a:r>
            <a:endParaRPr lang="es-CO" dirty="0" smtClean="0"/>
          </a:p>
          <a:p>
            <a:pPr algn="just">
              <a:buNone/>
            </a:pPr>
            <a:endParaRPr lang="es-CO" dirty="0" smtClean="0"/>
          </a:p>
          <a:p>
            <a:pPr algn="just">
              <a:buNone/>
            </a:pPr>
            <a:r>
              <a:rPr lang="es-CO" dirty="0" smtClean="0"/>
              <a:t>3.- </a:t>
            </a:r>
            <a:r>
              <a:rPr lang="es-CO" b="1" dirty="0" smtClean="0"/>
              <a:t>Ejercicios contrahegemónicos en un escenario hegemónico: La CPI</a:t>
            </a:r>
          </a:p>
          <a:p>
            <a:pPr algn="just">
              <a:buNone/>
            </a:pPr>
            <a:endParaRPr lang="es-CO" b="1" dirty="0" smtClean="0"/>
          </a:p>
          <a:p>
            <a:pPr algn="just">
              <a:buNone/>
            </a:pPr>
            <a:r>
              <a:rPr lang="es-CO" b="1" dirty="0" smtClean="0"/>
              <a:t>4. Conclusiones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s-CO" dirty="0">
              <a:solidFill>
                <a:schemeClr val="accent6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6280"/>
          </a:xfrm>
        </p:spPr>
        <p:txBody>
          <a:bodyPr/>
          <a:lstStyle/>
          <a:p>
            <a:pPr algn="ctr">
              <a:buNone/>
            </a:pPr>
            <a:endParaRPr lang="es-CO" dirty="0" smtClean="0"/>
          </a:p>
          <a:p>
            <a:pPr algn="ctr">
              <a:buNone/>
            </a:pPr>
            <a:r>
              <a:rPr lang="es-ES" sz="43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-III-</a:t>
            </a:r>
          </a:p>
          <a:p>
            <a:pPr algn="ctr">
              <a:buNone/>
            </a:pPr>
            <a:r>
              <a:rPr lang="es-CO" sz="4400" b="1" dirty="0" smtClean="0"/>
              <a:t>Ejercicios contrahegemónicos en un escenario hegemónico: La CPI</a:t>
            </a:r>
            <a:endParaRPr lang="es-CO" sz="43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i="1" dirty="0" smtClean="0"/>
              <a:t>Ius Cogens</a:t>
            </a:r>
            <a:endParaRPr lang="es-CO" i="1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O" dirty="0" smtClean="0"/>
              <a:t>Emergió hegemónicamente: cosmovisión moderno occidental, imperativo categórico kantiano. Norma imperativa DI.</a:t>
            </a:r>
          </a:p>
          <a:p>
            <a:pPr algn="just"/>
            <a:endParaRPr lang="es-CO" dirty="0" smtClean="0"/>
          </a:p>
          <a:p>
            <a:pPr algn="just"/>
            <a:r>
              <a:rPr lang="es-CO" dirty="0" smtClean="0"/>
              <a:t>Actualmente es contrahegemónica:</a:t>
            </a:r>
          </a:p>
          <a:p>
            <a:pPr algn="just"/>
            <a:endParaRPr lang="es-CO" dirty="0" smtClean="0"/>
          </a:p>
          <a:p>
            <a:pPr algn="just">
              <a:buFontTx/>
              <a:buChar char="-"/>
            </a:pPr>
            <a:r>
              <a:rPr lang="es-CO" dirty="0" smtClean="0"/>
              <a:t>Protección persona humana (sujeto individual) </a:t>
            </a:r>
          </a:p>
          <a:p>
            <a:pPr algn="just">
              <a:buFontTx/>
              <a:buChar char="-"/>
            </a:pPr>
            <a:r>
              <a:rPr lang="es-CO" dirty="0" smtClean="0"/>
              <a:t>Procesamiento altos responsables.</a:t>
            </a:r>
          </a:p>
          <a:p>
            <a:pPr algn="just">
              <a:buFontTx/>
              <a:buChar char="-"/>
            </a:pPr>
            <a:r>
              <a:rPr lang="es-CO" dirty="0" smtClean="0"/>
              <a:t>Procesamiento GVDH por justicia ordinaria.</a:t>
            </a:r>
          </a:p>
          <a:p>
            <a:pPr algn="just">
              <a:buFontTx/>
              <a:buChar char="-"/>
            </a:pPr>
            <a:endParaRPr lang="es-CO" dirty="0" smtClean="0"/>
          </a:p>
          <a:p>
            <a:pPr algn="just"/>
            <a:endParaRPr lang="es-CO" dirty="0" smtClean="0"/>
          </a:p>
          <a:p>
            <a:pPr algn="just"/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Vasos comunicantes entre el DIDH y el DPI</a:t>
            </a:r>
            <a:endParaRPr lang="es-CO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O" dirty="0" smtClean="0"/>
              <a:t>Retroalimentación entre casos del SIDH y situaciones y casos de la CPI</a:t>
            </a:r>
          </a:p>
          <a:p>
            <a:r>
              <a:rPr lang="es-CO" dirty="0" smtClean="0"/>
              <a:t>Derechos de las víctimas</a:t>
            </a:r>
          </a:p>
          <a:p>
            <a:r>
              <a:rPr lang="es-CO" dirty="0" smtClean="0"/>
              <a:t>Definición de la cosa juzgada</a:t>
            </a:r>
          </a:p>
          <a:p>
            <a:pPr>
              <a:buNone/>
            </a:pPr>
            <a:endParaRPr lang="es-CO" dirty="0" smtClean="0"/>
          </a:p>
          <a:p>
            <a:r>
              <a:rPr lang="es-CO" b="1" dirty="0" smtClean="0"/>
              <a:t>Calveiro</a:t>
            </a:r>
            <a:r>
              <a:rPr lang="es-CO" dirty="0" smtClean="0"/>
              <a:t>:</a:t>
            </a:r>
          </a:p>
          <a:p>
            <a:pPr marL="90488" indent="-6350" algn="just">
              <a:buNone/>
            </a:pPr>
            <a:r>
              <a:rPr lang="es-CO" dirty="0" smtClean="0"/>
              <a:t>“la negativa a firmar los protocolos de </a:t>
            </a:r>
            <a:r>
              <a:rPr lang="es-CO" dirty="0" err="1" smtClean="0"/>
              <a:t>Kyoto</a:t>
            </a:r>
            <a:r>
              <a:rPr lang="es-CO" dirty="0" smtClean="0"/>
              <a:t>, el rechazo al control de las armas bacteriológicas, los acuerdos impuestos en distintas partes del planeta para impedir que se juzgue a ciudadanos o soldados norteamericanos por delitos cometidos en el extranjero, la no suscripción a la Corte Penal Internacional son todas políticas orientadas a mantener una impunidad en el contexto internacional”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¿DPI como resistencia? </a:t>
            </a:r>
            <a:endParaRPr lang="es-CO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90488" indent="-6350" algn="just"/>
            <a:r>
              <a:rPr lang="es-CO" b="1" dirty="0" smtClean="0"/>
              <a:t>Danilo Zolo</a:t>
            </a:r>
            <a:r>
              <a:rPr lang="es-CO" dirty="0" smtClean="0"/>
              <a:t> DPI con significación hegemónica. Globalismo jurídico surge de la idea de una unidad moral del género humano, que absorbe cualquier ordenamiento</a:t>
            </a:r>
          </a:p>
          <a:p>
            <a:pPr algn="just"/>
            <a:endParaRPr lang="es-CO" dirty="0" smtClean="0"/>
          </a:p>
          <a:p>
            <a:pPr algn="just"/>
            <a:r>
              <a:rPr lang="es-ES" dirty="0" smtClean="0"/>
              <a:t>“Esta filosofía del derecho oculta, en nombre de una visión idealizada de la justicia internacional, la estrecha conexión que une entre sí el derecho internacional, la política internacional y la fuerza militar. Y subestima la compleja interacción entre […] las estructuras normativas y […] los procesos culturales y económicos.   […]  En realidad, nada garantiza que una actividad judicial que aplique sanciones, aún las más severas, contra los individuos responsables de los ilícitos internacionales incida en las dimensiones </a:t>
            </a:r>
            <a:r>
              <a:rPr lang="es-ES" dirty="0" err="1" smtClean="0"/>
              <a:t>macroestructurales</a:t>
            </a:r>
            <a:r>
              <a:rPr lang="es-ES" dirty="0" smtClean="0"/>
              <a:t> de la guerra, es decir, que pueda actuar sobre las razones profundas de la agresividad humana, del conflicto y de la violencia armada”.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¿DPI como resistencia? </a:t>
            </a:r>
            <a:r>
              <a:rPr lang="es-CO" dirty="0" smtClean="0">
                <a:solidFill>
                  <a:srgbClr val="FF0000"/>
                </a:solidFill>
              </a:rPr>
              <a:t>¡SI!</a:t>
            </a:r>
            <a:r>
              <a:rPr lang="es-CO" dirty="0" smtClean="0"/>
              <a:t> </a:t>
            </a:r>
            <a:endParaRPr lang="es-CO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0488" indent="-6350" algn="just"/>
            <a:r>
              <a:rPr lang="es-CO" dirty="0" smtClean="0"/>
              <a:t>Movimientos sociales de víctimas indagando a quien se provee la justicia penal desde la CPI, para hacer exigibilidad.</a:t>
            </a:r>
          </a:p>
          <a:p>
            <a:pPr marL="90488" indent="-6350" algn="just"/>
            <a:endParaRPr lang="es-CO" dirty="0" smtClean="0"/>
          </a:p>
          <a:p>
            <a:pPr marL="90488" indent="-6350" algn="just"/>
            <a:r>
              <a:rPr lang="es-CO" dirty="0" smtClean="0"/>
              <a:t>Movimientos sociales de víctimas determinando los factores centrales de competencia real de la CPI. </a:t>
            </a:r>
          </a:p>
          <a:p>
            <a:pPr marL="90488" indent="-6350" algn="just"/>
            <a:endParaRPr lang="es-CO" dirty="0" smtClean="0"/>
          </a:p>
          <a:p>
            <a:pPr marL="90488" indent="-6350" algn="just"/>
            <a:r>
              <a:rPr lang="es-CO" dirty="0" smtClean="0"/>
              <a:t>Víctimas acudiendo ante la CPI, no solo ante la Fiscalía:  Ejercicio judicial de la CPI.</a:t>
            </a:r>
          </a:p>
          <a:p>
            <a:pPr algn="just"/>
            <a:endParaRPr lang="es-CO" dirty="0" smtClean="0"/>
          </a:p>
          <a:p>
            <a:pPr algn="just"/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¿DPI como resistencia? </a:t>
            </a:r>
            <a:r>
              <a:rPr lang="es-CO" dirty="0" smtClean="0">
                <a:solidFill>
                  <a:srgbClr val="FF0000"/>
                </a:solidFill>
              </a:rPr>
              <a:t>¡SI!</a:t>
            </a:r>
            <a:r>
              <a:rPr lang="es-CO" dirty="0" smtClean="0"/>
              <a:t> (2)</a:t>
            </a:r>
            <a:endParaRPr lang="es-CO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1329"/>
            <a:ext cx="5122912" cy="2811767"/>
          </a:xfrm>
        </p:spPr>
        <p:txBody>
          <a:bodyPr>
            <a:normAutofit fontScale="92500" lnSpcReduction="20000"/>
          </a:bodyPr>
          <a:lstStyle/>
          <a:p>
            <a:pPr marL="90488" indent="-6350" algn="just">
              <a:buFontTx/>
              <a:buChar char="-"/>
            </a:pPr>
            <a:r>
              <a:rPr lang="es-CO" sz="2000" dirty="0" smtClean="0"/>
              <a:t>Generando estrategias legislativas y políticas para el “Tercer Mundo”.</a:t>
            </a:r>
          </a:p>
          <a:p>
            <a:pPr marL="90488" indent="-6350" algn="just">
              <a:buFontTx/>
              <a:buChar char="-"/>
            </a:pPr>
            <a:endParaRPr lang="es-CO" sz="2000" dirty="0" smtClean="0"/>
          </a:p>
          <a:p>
            <a:pPr marL="90488" indent="-6350" algn="just">
              <a:buFontTx/>
              <a:buChar char="-"/>
            </a:pPr>
            <a:r>
              <a:rPr lang="es-CO" sz="2000" dirty="0" smtClean="0"/>
              <a:t>Construyendo relación simbiótica entre masas e intelectuales en el desarrollo de una teoría de la resistencia.</a:t>
            </a:r>
          </a:p>
          <a:p>
            <a:pPr marL="84138" indent="0" algn="just">
              <a:buNone/>
            </a:pPr>
            <a:endParaRPr lang="es-CO" sz="2000" dirty="0" smtClean="0"/>
          </a:p>
          <a:p>
            <a:pPr marL="90488" indent="-6350" algn="just">
              <a:buFontTx/>
              <a:buChar char="-"/>
            </a:pPr>
            <a:r>
              <a:rPr lang="es-CO" sz="2000" dirty="0" smtClean="0"/>
              <a:t>Intelectuales como mediadores ante la clase cosmopolita</a:t>
            </a:r>
            <a:r>
              <a:rPr lang="es-CO" sz="2200" dirty="0" smtClean="0"/>
              <a:t>.</a:t>
            </a:r>
            <a:endParaRPr lang="es-CO" dirty="0" smtClean="0"/>
          </a:p>
        </p:txBody>
      </p:sp>
      <p:pic>
        <p:nvPicPr>
          <p:cNvPr id="4" name="Picture 6" descr="rajagop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5866" y="1484784"/>
            <a:ext cx="3448134" cy="2376214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683568" y="4077072"/>
            <a:ext cx="73448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2200" dirty="0" smtClean="0"/>
          </a:p>
          <a:p>
            <a:r>
              <a:rPr lang="es-CO" sz="2000" dirty="0" smtClean="0"/>
              <a:t>Entender el orden jurídico internacional como espacio de acción para los movimientos sociales</a:t>
            </a:r>
          </a:p>
          <a:p>
            <a:endParaRPr lang="es-CO" sz="2000" dirty="0" smtClean="0"/>
          </a:p>
          <a:p>
            <a:pPr algn="just"/>
            <a:r>
              <a:rPr lang="es-CO" sz="2000" dirty="0" smtClean="0"/>
              <a:t>DI comprometido con los movimientos sociales, ensanchando su espacio político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s-CO" dirty="0" smtClean="0"/>
              <a:t>¿DPI como resistencia? </a:t>
            </a:r>
            <a:r>
              <a:rPr lang="es-CO" dirty="0" smtClean="0">
                <a:solidFill>
                  <a:srgbClr val="FF0000"/>
                </a:solidFill>
              </a:rPr>
              <a:t>¡SI!</a:t>
            </a:r>
            <a:r>
              <a:rPr lang="es-CO" dirty="0" smtClean="0"/>
              <a:t> (3)</a:t>
            </a:r>
            <a:endParaRPr lang="es-CO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539552" y="1268760"/>
            <a:ext cx="6840760" cy="2451727"/>
          </a:xfrm>
        </p:spPr>
        <p:txBody>
          <a:bodyPr>
            <a:normAutofit lnSpcReduction="10000"/>
          </a:bodyPr>
          <a:lstStyle/>
          <a:p>
            <a:pPr marL="90488" indent="-6350" algn="just">
              <a:buNone/>
            </a:pPr>
            <a:r>
              <a:rPr lang="es-CO" sz="2200" dirty="0" smtClean="0"/>
              <a:t>Procesando crímenes de Estado.</a:t>
            </a:r>
          </a:p>
          <a:p>
            <a:pPr marL="90488" indent="-6350" algn="just">
              <a:buNone/>
            </a:pPr>
            <a:endParaRPr lang="es-CO" sz="2200" dirty="0" smtClean="0"/>
          </a:p>
          <a:p>
            <a:pPr marL="90488" indent="-6350" algn="just">
              <a:buNone/>
            </a:pPr>
            <a:r>
              <a:rPr lang="es-CO" sz="2200" dirty="0" smtClean="0"/>
              <a:t>Entendiendo la complementariedad de manera restrictiva frente a dichos crímenes.</a:t>
            </a:r>
          </a:p>
          <a:p>
            <a:pPr marL="90488" indent="-6350" algn="just">
              <a:buNone/>
            </a:pPr>
            <a:endParaRPr lang="es-CO" sz="2200" dirty="0" smtClean="0"/>
          </a:p>
          <a:p>
            <a:pPr marL="84138" indent="0" algn="just">
              <a:buNone/>
            </a:pPr>
            <a:r>
              <a:rPr lang="es-CO" sz="2200" dirty="0" smtClean="0"/>
              <a:t>Evitando la continuación de los “Estados Canallas”</a:t>
            </a:r>
          </a:p>
        </p:txBody>
      </p:sp>
      <p:pic>
        <p:nvPicPr>
          <p:cNvPr id="6" name="Picture 3" descr="Noam-Chomsky-Copyright-Don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551034"/>
            <a:ext cx="2195736" cy="2306965"/>
          </a:xfrm>
          <a:prstGeom prst="rect">
            <a:avLst/>
          </a:prstGeom>
          <a:noFill/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23528" y="4005064"/>
            <a:ext cx="626539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ES" sz="2000" i="1" dirty="0"/>
              <a:t>“Pretenden ser estados desobedientes, erigiéndose ellos como jefes absolutos, arrogándose ese derecho con los instrumentos de la fuerza y el engaño, sin el menor respeto a nada ni nadie, solicitando el aplauso, de lo contrario castigará con fuerza</a:t>
            </a:r>
            <a:r>
              <a:rPr lang="es-ES" sz="2000" dirty="0"/>
              <a:t>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4"/>
          <p:cNvSpPr txBox="1">
            <a:spLocks noChangeArrowheads="1"/>
          </p:cNvSpPr>
          <p:nvPr/>
        </p:nvSpPr>
        <p:spPr bwMode="auto">
          <a:xfrm>
            <a:off x="1979613" y="1778000"/>
            <a:ext cx="554513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6000" b="1">
                <a:solidFill>
                  <a:srgbClr val="993300"/>
                </a:solidFill>
              </a:rPr>
              <a:t>¡</a:t>
            </a:r>
            <a:r>
              <a:rPr lang="es-ES" sz="6000" b="1">
                <a:solidFill>
                  <a:srgbClr val="996633"/>
                </a:solidFill>
              </a:rPr>
              <a:t>Mu</a:t>
            </a:r>
            <a:r>
              <a:rPr lang="es-ES" sz="6000" b="1">
                <a:solidFill>
                  <a:schemeClr val="folHlink"/>
                </a:solidFill>
              </a:rPr>
              <a:t>ch</a:t>
            </a:r>
            <a:r>
              <a:rPr lang="es-ES" sz="6000" b="1">
                <a:solidFill>
                  <a:schemeClr val="hlink"/>
                </a:solidFill>
              </a:rPr>
              <a:t>as</a:t>
            </a:r>
            <a:r>
              <a:rPr lang="es-ES" sz="6000" b="1"/>
              <a:t> </a:t>
            </a:r>
          </a:p>
          <a:p>
            <a:pPr algn="ctr"/>
            <a:r>
              <a:rPr lang="es-ES" sz="6000" b="1"/>
              <a:t>Gracias!</a:t>
            </a:r>
          </a:p>
          <a:p>
            <a:endParaRPr lang="es-ES" sz="4000"/>
          </a:p>
          <a:p>
            <a:endParaRPr lang="es-E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s-CO" dirty="0">
              <a:solidFill>
                <a:schemeClr val="accent6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6280"/>
          </a:xfrm>
        </p:spPr>
        <p:txBody>
          <a:bodyPr/>
          <a:lstStyle/>
          <a:p>
            <a:pPr algn="ctr">
              <a:buNone/>
            </a:pPr>
            <a:endParaRPr lang="es-CO" dirty="0" smtClean="0"/>
          </a:p>
          <a:p>
            <a:pPr algn="ctr">
              <a:buNone/>
            </a:pPr>
            <a:r>
              <a:rPr lang="es-ES" sz="43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-I-</a:t>
            </a:r>
          </a:p>
          <a:p>
            <a:pPr algn="ctr">
              <a:buNone/>
            </a:pPr>
            <a:r>
              <a:rPr lang="es-CO" sz="4400" b="1" dirty="0" smtClean="0"/>
              <a:t>Prohibido detenerse: “</a:t>
            </a:r>
            <a:r>
              <a:rPr lang="es-CO" sz="4400" b="1" i="1" dirty="0" smtClean="0"/>
              <a:t>centinela que abrirá fuego</a:t>
            </a:r>
            <a:r>
              <a:rPr lang="es-CO" sz="4400" b="1" dirty="0" smtClean="0"/>
              <a:t>”</a:t>
            </a:r>
            <a:endParaRPr lang="es-CO" sz="43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14288" algn="just">
              <a:buFont typeface="Arial" pitchFamily="34" charset="0"/>
              <a:buChar char="•"/>
            </a:pPr>
            <a:endParaRPr lang="es-ES" sz="2800" dirty="0" smtClean="0">
              <a:solidFill>
                <a:schemeClr val="bg1"/>
              </a:solidFill>
            </a:endParaRPr>
          </a:p>
          <a:p>
            <a:pPr marL="0" indent="14288">
              <a:buFontTx/>
              <a:buNone/>
            </a:pPr>
            <a:endParaRPr lang="es-ES" sz="2000" dirty="0"/>
          </a:p>
        </p:txBody>
      </p:sp>
      <p:pic>
        <p:nvPicPr>
          <p:cNvPr id="174081" name="Picture 1" descr="C:\Users\Gamboitas\Pictures\BUENOS AIRES 2012\IMG_35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459090"/>
            <a:ext cx="3923928" cy="3398909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323528" y="692696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3000" b="1" dirty="0" smtClean="0"/>
              <a:t>Escuela Superior de Mecánica de la Armada (ESMA)</a:t>
            </a:r>
            <a:endParaRPr lang="es-CO" sz="3000" b="1" dirty="0"/>
          </a:p>
        </p:txBody>
      </p:sp>
      <p:sp>
        <p:nvSpPr>
          <p:cNvPr id="6" name="5 Rectángulo"/>
          <p:cNvSpPr/>
          <p:nvPr/>
        </p:nvSpPr>
        <p:spPr>
          <a:xfrm>
            <a:off x="251520" y="1700808"/>
            <a:ext cx="48965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CO" sz="2400" dirty="0" smtClean="0"/>
              <a:t>Escenario clandestino y advertencia de horror </a:t>
            </a:r>
          </a:p>
          <a:p>
            <a:pPr algn="just">
              <a:buFont typeface="Arial" pitchFamily="34" charset="0"/>
              <a:buChar char="•"/>
            </a:pPr>
            <a:endParaRPr lang="es-CO" sz="2400" dirty="0" smtClean="0"/>
          </a:p>
          <a:p>
            <a:pPr algn="just">
              <a:buFont typeface="Arial" pitchFamily="34" charset="0"/>
              <a:buChar char="•"/>
            </a:pPr>
            <a:endParaRPr lang="es-CO" sz="2400" dirty="0" smtClean="0"/>
          </a:p>
          <a:p>
            <a:pPr algn="just">
              <a:buFont typeface="Arial" pitchFamily="34" charset="0"/>
              <a:buChar char="•"/>
            </a:pPr>
            <a:r>
              <a:rPr lang="es-CO" sz="2400" dirty="0" smtClean="0"/>
              <a:t>340 centros de detención clandestinos de la última dictadura militar argentina </a:t>
            </a:r>
          </a:p>
          <a:p>
            <a:pPr>
              <a:buFont typeface="Arial" pitchFamily="34" charset="0"/>
              <a:buChar char="•"/>
            </a:pPr>
            <a:endParaRPr lang="es-CO" sz="2400" dirty="0" smtClean="0"/>
          </a:p>
          <a:p>
            <a:pPr algn="just">
              <a:buFont typeface="Arial" pitchFamily="34" charset="0"/>
              <a:buChar char="•"/>
            </a:pPr>
            <a:endParaRPr lang="es-CO" sz="2400" dirty="0" smtClean="0"/>
          </a:p>
          <a:p>
            <a:pPr algn="just">
              <a:buFont typeface="Arial" pitchFamily="34" charset="0"/>
              <a:buChar char="•"/>
            </a:pPr>
            <a:r>
              <a:rPr lang="es-CO" sz="2400" dirty="0" smtClean="0"/>
              <a:t>5.000 personas transitaron por este lugar entre 1975 y 1983</a:t>
            </a:r>
          </a:p>
          <a:p>
            <a:pPr>
              <a:buFont typeface="Arial" pitchFamily="34" charset="0"/>
              <a:buChar char="•"/>
            </a:pPr>
            <a:endParaRPr lang="es-CO" dirty="0" smtClean="0"/>
          </a:p>
          <a:p>
            <a:pPr>
              <a:buFont typeface="Arial" pitchFamily="34" charset="0"/>
              <a:buChar char="•"/>
            </a:pP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467544" y="764704"/>
            <a:ext cx="4572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200" dirty="0" smtClean="0"/>
              <a:t>Colombia:</a:t>
            </a:r>
          </a:p>
          <a:p>
            <a:endParaRPr lang="es-CO" sz="2200" dirty="0" smtClean="0"/>
          </a:p>
          <a:p>
            <a:pPr algn="just"/>
            <a:r>
              <a:rPr lang="es-CO" sz="2200" dirty="0" smtClean="0"/>
              <a:t>A partir de 2008, recrudecimiento de una modalidad de ejecuciones extrajudiciales: “Falsos Positivos”.</a:t>
            </a:r>
            <a:endParaRPr lang="es-CO" sz="22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92896"/>
            <a:ext cx="7991475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6" descr="C:\Users\Sandra Gamboa\AppData\Local\Microsoft\Windows\Temporary Internet Files\Content.IE5\W1VI27MS\MC90036195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60648"/>
            <a:ext cx="2232025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836712"/>
            <a:ext cx="76328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200" b="1" dirty="0" smtClean="0"/>
              <a:t>CINEP</a:t>
            </a:r>
            <a:r>
              <a:rPr lang="es-CO" sz="2200" dirty="0" smtClean="0"/>
              <a:t>:</a:t>
            </a:r>
          </a:p>
          <a:p>
            <a:endParaRPr lang="es-CO" sz="2200" dirty="0" smtClean="0"/>
          </a:p>
          <a:p>
            <a:pPr>
              <a:buFontTx/>
              <a:buChar char="-"/>
            </a:pPr>
            <a:r>
              <a:rPr lang="es-CO" sz="2200" dirty="0" smtClean="0"/>
              <a:t>Hace más de dos décadas</a:t>
            </a:r>
          </a:p>
          <a:p>
            <a:pPr>
              <a:buFontTx/>
              <a:buChar char="-"/>
            </a:pPr>
            <a:r>
              <a:rPr lang="es-CO" sz="2200" dirty="0" smtClean="0"/>
              <a:t>Aumento ostensible durante los últimos ocho años. </a:t>
            </a:r>
          </a:p>
          <a:p>
            <a:pPr>
              <a:buFontTx/>
              <a:buChar char="-"/>
            </a:pPr>
            <a:endParaRPr lang="es-CO" sz="2200" dirty="0" smtClean="0"/>
          </a:p>
          <a:p>
            <a:r>
              <a:rPr lang="es-CO" sz="2200" b="1" dirty="0" smtClean="0"/>
              <a:t>Coordinación CE-EEUU:</a:t>
            </a:r>
          </a:p>
          <a:p>
            <a:endParaRPr lang="es-CO" sz="2200" dirty="0" smtClean="0"/>
          </a:p>
          <a:p>
            <a:pPr algn="just">
              <a:buFontTx/>
              <a:buChar char="-"/>
            </a:pPr>
            <a:r>
              <a:rPr lang="es-CO" sz="2200" dirty="0" smtClean="0"/>
              <a:t>Entre enero de 2007 y junio de 2008, 535 personas civiles perdieron la vida a causa de ejecuciones extrajudiciales directamente atribuibles a la Fuerza Pública.  </a:t>
            </a:r>
          </a:p>
          <a:p>
            <a:pPr algn="just"/>
            <a:endParaRPr lang="es-CO" sz="2200" dirty="0" smtClean="0"/>
          </a:p>
          <a:p>
            <a:pPr algn="just">
              <a:buFontTx/>
              <a:buChar char="-"/>
            </a:pPr>
            <a:r>
              <a:rPr lang="es-CO" sz="2200" dirty="0" smtClean="0"/>
              <a:t> Sumado a los 1.112 casos desde el 1 de  julio de 2002 al 30 de junio de 2007= 1657 asesinatos de civiles atribuibles a la fuerza pública en 2 periodos de Uribe Vélez, (junio de 2008).</a:t>
            </a:r>
            <a:endParaRPr lang="es-CO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ICC%20ca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925" y="4013200"/>
            <a:ext cx="4535488" cy="2800350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251520" y="188640"/>
            <a:ext cx="842493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CO" sz="2000" dirty="0" smtClean="0">
                <a:latin typeface="+mj-lt"/>
                <a:ea typeface="Calibri" pitchFamily="34" charset="0"/>
                <a:cs typeface="Arial Narrow" pitchFamily="34" charset="0"/>
              </a:rPr>
              <a:t>Fiscalía CPI:   Desde 2004*- 2006: Situación Colombia bajo examen preliminar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2000" dirty="0" smtClean="0">
              <a:latin typeface="+mj-lt"/>
              <a:ea typeface="Calibri" pitchFamily="34" charset="0"/>
              <a:cs typeface="Arial Narrow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s-CO" sz="2000" dirty="0" smtClean="0">
                <a:latin typeface="+mj-lt"/>
                <a:ea typeface="Calibri" pitchFamily="34" charset="0"/>
                <a:cs typeface="Arial Narrow" pitchFamily="34" charset="0"/>
              </a:rPr>
              <a:t>- </a:t>
            </a:r>
            <a:r>
              <a:rPr lang="es-CO" sz="2000" b="1" dirty="0" smtClean="0">
                <a:latin typeface="+mj-lt"/>
                <a:ea typeface="Calibri" pitchFamily="34" charset="0"/>
                <a:cs typeface="Arial Narrow" pitchFamily="34" charset="0"/>
              </a:rPr>
              <a:t>Octubre 2010</a:t>
            </a:r>
            <a:r>
              <a:rPr lang="es-CO" sz="2000" dirty="0" smtClean="0">
                <a:latin typeface="+mj-lt"/>
                <a:ea typeface="Calibri" pitchFamily="34" charset="0"/>
                <a:cs typeface="Arial Narrow" pitchFamily="34" charset="0"/>
              </a:rPr>
              <a:t>: Es una de las más graves </a:t>
            </a:r>
            <a:r>
              <a:rPr lang="es-CO" sz="2000" dirty="0" smtClean="0">
                <a:ea typeface="Calibri" pitchFamily="34" charset="0"/>
                <a:cs typeface="Arial Narrow" pitchFamily="34" charset="0"/>
              </a:rPr>
              <a:t>Situaciones </a:t>
            </a:r>
            <a:r>
              <a:rPr lang="es-CO" sz="2000" dirty="0" smtClean="0">
                <a:latin typeface="+mj-lt"/>
                <a:ea typeface="Calibri" pitchFamily="34" charset="0"/>
                <a:cs typeface="Arial Narrow" pitchFamily="34" charset="0"/>
              </a:rPr>
              <a:t>con las de Congo y Uganda. Sin elementos suficientes para concluir que los procesos penales nacionales no se adelantan de manera genuina o de buena fe.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2000" dirty="0" smtClean="0">
              <a:latin typeface="+mj-lt"/>
              <a:ea typeface="Calibri" pitchFamily="34" charset="0"/>
              <a:cs typeface="Arial Narrow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CO" sz="2000" b="1" dirty="0" smtClean="0">
                <a:latin typeface="+mj-lt"/>
                <a:ea typeface="Calibri" pitchFamily="34" charset="0"/>
                <a:cs typeface="Arial Narrow" pitchFamily="34" charset="0"/>
              </a:rPr>
              <a:t>Diciembre 2011</a:t>
            </a:r>
            <a:r>
              <a:rPr lang="es-CO" sz="2000" dirty="0" smtClean="0">
                <a:latin typeface="+mj-lt"/>
                <a:ea typeface="Calibri" pitchFamily="34" charset="0"/>
                <a:cs typeface="Arial Narrow" pitchFamily="34" charset="0"/>
              </a:rPr>
              <a:t>: Aún no tiene una valoración en relación con los procesos penales nacionales desarrollados contra grupos armados ilegales, líderes del paramilitarismo y actores estatales</a:t>
            </a:r>
            <a:r>
              <a:rPr lang="es-CO" sz="2000" dirty="0" smtClean="0">
                <a:latin typeface="+mj-lt"/>
                <a:cs typeface="Arial" pitchFamily="34" charset="0"/>
              </a:rPr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s-CO" dirty="0" smtClean="0">
                <a:latin typeface="+mj-lt"/>
                <a:cs typeface="Arial" pitchFamily="34" charset="0"/>
              </a:rPr>
              <a:t>					- </a:t>
            </a:r>
            <a:r>
              <a:rPr lang="es-CO" b="1" dirty="0" smtClean="0">
                <a:latin typeface="+mj-lt"/>
                <a:cs typeface="Arial" pitchFamily="34" charset="0"/>
              </a:rPr>
              <a:t>Noviembre 2012</a:t>
            </a:r>
            <a:r>
              <a:rPr lang="es-CO" dirty="0" smtClean="0">
                <a:latin typeface="+mj-lt"/>
                <a:cs typeface="Arial" pitchFamily="34" charset="0"/>
              </a:rPr>
              <a:t>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s-CO" dirty="0" smtClean="0">
              <a:latin typeface="+mj-lt"/>
              <a:cs typeface="Arial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4716016" y="3933056"/>
            <a:ext cx="424847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CO" sz="2000" dirty="0" smtClean="0">
                <a:latin typeface="+mj-lt"/>
                <a:cs typeface="Arial" pitchFamily="34" charset="0"/>
              </a:rPr>
              <a:t>114 comunicaciones, 94 que se siguen estudiando.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s-CO" sz="2000" dirty="0" smtClean="0">
                <a:latin typeface="+mj-lt"/>
                <a:cs typeface="Arial" pitchFamily="34" charset="0"/>
              </a:rPr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CO" sz="2000" dirty="0" smtClean="0">
                <a:latin typeface="+mj-lt"/>
                <a:cs typeface="Arial" pitchFamily="34" charset="0"/>
              </a:rPr>
              <a:t>No considera a los paramilitares como parte en el C.A. desde 2006.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s-CO" sz="2000" dirty="0" smtClean="0">
              <a:latin typeface="+mj-lt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CO" sz="2000" dirty="0" smtClean="0">
                <a:latin typeface="+mj-lt"/>
                <a:cs typeface="Arial" pitchFamily="34" charset="0"/>
              </a:rPr>
              <a:t>Se vigilan los “grupos paramilitares sucesores (BACRIM)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ICC%20ca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925" y="4013200"/>
            <a:ext cx="3670821" cy="2800350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251520" y="188640"/>
            <a:ext cx="842493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CO" b="1" dirty="0" smtClean="0">
                <a:latin typeface="+mj-lt"/>
                <a:ea typeface="Calibri" pitchFamily="34" charset="0"/>
                <a:cs typeface="Arial Narrow" pitchFamily="34" charset="0"/>
              </a:rPr>
              <a:t>Fiscalía CPI  Informe</a:t>
            </a:r>
            <a:r>
              <a:rPr lang="es-CO" b="1" dirty="0" smtClean="0">
                <a:latin typeface="+mj-lt"/>
                <a:cs typeface="Arial" pitchFamily="34" charset="0"/>
              </a:rPr>
              <a:t> Noviembre 2012: 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s-CO" dirty="0" smtClean="0">
              <a:latin typeface="+mj-lt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CO" sz="2000" dirty="0" smtClean="0">
                <a:latin typeface="+mj-lt"/>
                <a:cs typeface="Arial" pitchFamily="34" charset="0"/>
              </a:rPr>
              <a:t> “FP”: (i) desde 80s, (</a:t>
            </a:r>
            <a:r>
              <a:rPr lang="es-CO" sz="2000" dirty="0" err="1" smtClean="0">
                <a:latin typeface="+mj-lt"/>
                <a:cs typeface="Arial" pitchFamily="34" charset="0"/>
              </a:rPr>
              <a:t>ii</a:t>
            </a:r>
            <a:r>
              <a:rPr lang="es-CO" sz="2000" dirty="0" smtClean="0">
                <a:latin typeface="+mj-lt"/>
                <a:cs typeface="Arial" pitchFamily="34" charset="0"/>
              </a:rPr>
              <a:t>) FFMM en ocasiones con paramilitares y civiles, (</a:t>
            </a:r>
            <a:r>
              <a:rPr lang="es-CO" sz="2000" dirty="0" err="1" smtClean="0">
                <a:latin typeface="+mj-lt"/>
                <a:cs typeface="Arial" pitchFamily="34" charset="0"/>
              </a:rPr>
              <a:t>iii</a:t>
            </a:r>
            <a:r>
              <a:rPr lang="es-CO" sz="2000" dirty="0" smtClean="0">
                <a:latin typeface="+mj-lt"/>
                <a:cs typeface="Arial" pitchFamily="34" charset="0"/>
              </a:rPr>
              <a:t>) en marco de ataque vs. PC. (</a:t>
            </a:r>
            <a:r>
              <a:rPr lang="es-CO" sz="2000" dirty="0" err="1" smtClean="0">
                <a:latin typeface="+mj-lt"/>
                <a:cs typeface="Arial" pitchFamily="34" charset="0"/>
              </a:rPr>
              <a:t>iv</a:t>
            </a:r>
            <a:r>
              <a:rPr lang="es-CO" sz="2000" dirty="0" smtClean="0">
                <a:latin typeface="+mj-lt"/>
                <a:cs typeface="Arial" pitchFamily="34" charset="0"/>
              </a:rPr>
              <a:t>) como política de Estado, (v)  se verifica si fue más allá de lo regional.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2000" dirty="0" smtClean="0">
              <a:latin typeface="+mj-lt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CO" sz="2000" dirty="0" smtClean="0">
                <a:latin typeface="+mj-lt"/>
                <a:cs typeface="Arial" pitchFamily="34" charset="0"/>
              </a:rPr>
              <a:t>Calificación “FP” como CLH:  (</a:t>
            </a:r>
            <a:r>
              <a:rPr lang="es-CO" sz="2000" dirty="0" err="1" smtClean="0">
                <a:latin typeface="+mj-lt"/>
                <a:cs typeface="Arial" pitchFamily="34" charset="0"/>
              </a:rPr>
              <a:t>ii</a:t>
            </a:r>
            <a:r>
              <a:rPr lang="es-CO" sz="2000" dirty="0" smtClean="0">
                <a:latin typeface="+mj-lt"/>
                <a:cs typeface="Arial" pitchFamily="34" charset="0"/>
              </a:rPr>
              <a:t>) asesinatos (</a:t>
            </a:r>
            <a:r>
              <a:rPr lang="es-CO" sz="2000" dirty="0" err="1" smtClean="0">
                <a:latin typeface="+mj-lt"/>
                <a:cs typeface="Arial" pitchFamily="34" charset="0"/>
              </a:rPr>
              <a:t>iii</a:t>
            </a:r>
            <a:r>
              <a:rPr lang="es-CO" sz="2000" dirty="0" smtClean="0">
                <a:latin typeface="+mj-lt"/>
                <a:cs typeface="Arial" pitchFamily="34" charset="0"/>
              </a:rPr>
              <a:t>) desapariciones forzadas, (</a:t>
            </a:r>
            <a:r>
              <a:rPr lang="es-CO" sz="2000" dirty="0" err="1" smtClean="0">
                <a:latin typeface="+mj-lt"/>
                <a:cs typeface="Arial" pitchFamily="34" charset="0"/>
              </a:rPr>
              <a:t>iv</a:t>
            </a:r>
            <a:r>
              <a:rPr lang="es-CO" sz="2000" dirty="0" smtClean="0">
                <a:latin typeface="+mj-lt"/>
                <a:cs typeface="Arial" pitchFamily="34" charset="0"/>
              </a:rPr>
              <a:t>) tortura.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2000" dirty="0" smtClean="0">
              <a:latin typeface="+mj-lt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CO" sz="2000" dirty="0" smtClean="0">
                <a:latin typeface="+mj-lt"/>
                <a:cs typeface="Arial" pitchFamily="34" charset="0"/>
              </a:rPr>
              <a:t>“FP” como WC:  (i) homicidio, (</a:t>
            </a:r>
            <a:r>
              <a:rPr lang="es-CO" sz="2000" dirty="0" err="1" smtClean="0">
                <a:latin typeface="+mj-lt"/>
                <a:cs typeface="Arial" pitchFamily="34" charset="0"/>
              </a:rPr>
              <a:t>ii</a:t>
            </a:r>
            <a:r>
              <a:rPr lang="es-CO" sz="2000" dirty="0" smtClean="0">
                <a:latin typeface="+mj-lt"/>
                <a:cs typeface="Arial" pitchFamily="34" charset="0"/>
              </a:rPr>
              <a:t>) ataques dirigidos contra civiles, (</a:t>
            </a:r>
            <a:r>
              <a:rPr lang="es-CO" sz="2000" dirty="0" err="1" smtClean="0">
                <a:latin typeface="+mj-lt"/>
                <a:cs typeface="Arial" pitchFamily="34" charset="0"/>
              </a:rPr>
              <a:t>iii</a:t>
            </a:r>
            <a:r>
              <a:rPr lang="es-CO" sz="2000" dirty="0" smtClean="0">
                <a:latin typeface="+mj-lt"/>
                <a:cs typeface="Arial" pitchFamily="34" charset="0"/>
              </a:rPr>
              <a:t>) tortura y tratos crueles, (</a:t>
            </a:r>
            <a:r>
              <a:rPr lang="es-CO" sz="2000" dirty="0" err="1" smtClean="0">
                <a:latin typeface="+mj-lt"/>
                <a:cs typeface="Arial" pitchFamily="34" charset="0"/>
              </a:rPr>
              <a:t>iv</a:t>
            </a:r>
            <a:r>
              <a:rPr lang="es-CO" sz="2000" dirty="0" smtClean="0">
                <a:latin typeface="+mj-lt"/>
                <a:cs typeface="Arial" pitchFamily="34" charset="0"/>
              </a:rPr>
              <a:t>) ultrajes vs. dignidad personal, (v) violación y otras formas de violencia sexual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2000" dirty="0" smtClean="0">
              <a:latin typeface="Arial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644008" y="3356992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2000" dirty="0" smtClean="0">
              <a:latin typeface="Arial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779912" y="4077072"/>
            <a:ext cx="504056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Char char="-"/>
            </a:pPr>
            <a:r>
              <a:rPr lang="es-CO" sz="2000" dirty="0" smtClean="0">
                <a:latin typeface="Arial" pitchFamily="34" charset="0"/>
                <a:cs typeface="Arial" pitchFamily="34" charset="0"/>
              </a:rPr>
              <a:t>Estado ha adelantado acciones judiciales pertinentes contra FARC y ELN </a:t>
            </a:r>
          </a:p>
          <a:p>
            <a:pPr algn="just">
              <a:buFontTx/>
              <a:buChar char="-"/>
            </a:pPr>
            <a:endParaRPr lang="es-CO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es-CO" sz="2000" dirty="0" smtClean="0">
                <a:latin typeface="Arial" pitchFamily="34" charset="0"/>
                <a:cs typeface="Arial" pitchFamily="34" charset="0"/>
              </a:rPr>
              <a:t>Tardanza en LJP, pero se “reconoce la complejidad del esfuerzo”.</a:t>
            </a:r>
          </a:p>
          <a:p>
            <a:pPr algn="just"/>
            <a:endParaRPr lang="es-CO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es-CO" sz="2000" dirty="0" smtClean="0">
                <a:latin typeface="Arial" pitchFamily="34" charset="0"/>
                <a:cs typeface="Arial" pitchFamily="34" charset="0"/>
              </a:rPr>
              <a:t>“Toma nota de la priorización de la Fiscalía.</a:t>
            </a:r>
          </a:p>
          <a:p>
            <a:pPr>
              <a:buFontTx/>
              <a:buChar char="-"/>
            </a:pP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ICC%20ca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925" y="4013200"/>
            <a:ext cx="3670821" cy="2800350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251520" y="188640"/>
            <a:ext cx="8424936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CO" b="1" dirty="0" smtClean="0">
                <a:latin typeface="+mj-lt"/>
                <a:ea typeface="Calibri" pitchFamily="34" charset="0"/>
                <a:cs typeface="Arial Narrow" pitchFamily="34" charset="0"/>
              </a:rPr>
              <a:t>Fiscalía CPI  Informe</a:t>
            </a:r>
            <a:r>
              <a:rPr lang="es-CO" b="1" dirty="0" smtClean="0">
                <a:latin typeface="+mj-lt"/>
                <a:cs typeface="Arial" pitchFamily="34" charset="0"/>
              </a:rPr>
              <a:t> Noviembre 2012  (2): 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s-CO" dirty="0" smtClean="0">
              <a:latin typeface="+mj-lt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CO" sz="2000" dirty="0" smtClean="0">
                <a:latin typeface="+mj-lt"/>
                <a:cs typeface="Arial" pitchFamily="34" charset="0"/>
              </a:rPr>
              <a:t> </a:t>
            </a:r>
            <a:r>
              <a:rPr lang="es-CO" sz="1900" dirty="0" smtClean="0">
                <a:latin typeface="+mj-lt"/>
                <a:cs typeface="Arial" pitchFamily="34" charset="0"/>
              </a:rPr>
              <a:t>Esfuerzos Tribunal Superior Bogotá y CSJ en JP x investigar acuerdos sobre la parapolítica. Señala las sentencias dentro de este contexto )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1900" dirty="0" smtClean="0">
              <a:latin typeface="+mj-lt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CO" sz="1900" dirty="0" smtClean="0">
                <a:latin typeface="+mj-lt"/>
                <a:cs typeface="Arial" pitchFamily="34" charset="0"/>
              </a:rPr>
              <a:t>Se observan sentencias penales y disciplinarias contra FFPP, que se siguen revisando.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1900" dirty="0" smtClean="0">
              <a:latin typeface="+mj-lt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CO" sz="1900" dirty="0" smtClean="0">
                <a:latin typeface="+mj-lt"/>
                <a:cs typeface="Arial" pitchFamily="34" charset="0"/>
              </a:rPr>
              <a:t>Solo 4 personas han sido procesadas por violencia sexual en el contexto del CA.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1900" dirty="0" smtClean="0">
              <a:latin typeface="+mj-lt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s-CO" sz="1900" dirty="0" smtClean="0">
                <a:latin typeface="+mj-lt"/>
                <a:cs typeface="Arial" pitchFamily="34" charset="0"/>
              </a:rPr>
              <a:t>Toma nota del Marco Jurídico para la Paz y de la priorización de la Fiscalía, que se seguirán revisando.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19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644008" y="3356992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2000" dirty="0" smtClean="0">
              <a:latin typeface="Arial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s-CO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779912" y="4077072"/>
            <a:ext cx="50405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Char char="-"/>
            </a:pPr>
            <a:r>
              <a:rPr lang="es-CO" sz="2000" dirty="0" smtClean="0">
                <a:latin typeface="+mj-lt"/>
                <a:cs typeface="Arial" pitchFamily="34" charset="0"/>
              </a:rPr>
              <a:t>El Examen continúa sobre: </a:t>
            </a:r>
          </a:p>
          <a:p>
            <a:pPr algn="just"/>
            <a:r>
              <a:rPr lang="es-CO" sz="2000" dirty="0" smtClean="0">
                <a:latin typeface="+mj-lt"/>
                <a:cs typeface="Arial" pitchFamily="34" charset="0"/>
              </a:rPr>
              <a:t>(i) MJPP </a:t>
            </a:r>
          </a:p>
          <a:p>
            <a:pPr algn="just"/>
            <a:r>
              <a:rPr lang="es-CO" sz="2000" dirty="0" smtClean="0">
                <a:latin typeface="+mj-lt"/>
                <a:cs typeface="Arial" pitchFamily="34" charset="0"/>
              </a:rPr>
              <a:t>(</a:t>
            </a:r>
            <a:r>
              <a:rPr lang="es-CO" sz="2000" dirty="0" err="1" smtClean="0">
                <a:latin typeface="+mj-lt"/>
                <a:cs typeface="Arial" pitchFamily="34" charset="0"/>
              </a:rPr>
              <a:t>ii</a:t>
            </a:r>
            <a:r>
              <a:rPr lang="es-CO" sz="2000" dirty="0" smtClean="0">
                <a:latin typeface="+mj-lt"/>
                <a:cs typeface="Arial" pitchFamily="34" charset="0"/>
              </a:rPr>
              <a:t>) acciones sobre nuevos paramilitares, (</a:t>
            </a:r>
            <a:r>
              <a:rPr lang="es-CO" sz="2000" dirty="0" err="1" smtClean="0">
                <a:latin typeface="+mj-lt"/>
                <a:cs typeface="Arial" pitchFamily="34" charset="0"/>
              </a:rPr>
              <a:t>iii</a:t>
            </a:r>
            <a:r>
              <a:rPr lang="es-CO" sz="2000" dirty="0" smtClean="0">
                <a:latin typeface="+mj-lt"/>
                <a:cs typeface="Arial" pitchFamily="34" charset="0"/>
              </a:rPr>
              <a:t>) acciones sobre  promoción y expansión de paras</a:t>
            </a:r>
          </a:p>
          <a:p>
            <a:pPr algn="just"/>
            <a:r>
              <a:rPr lang="es-CO" sz="2000" dirty="0" smtClean="0">
                <a:latin typeface="+mj-lt"/>
                <a:cs typeface="Arial" pitchFamily="34" charset="0"/>
              </a:rPr>
              <a:t>(</a:t>
            </a:r>
            <a:r>
              <a:rPr lang="es-CO" sz="2000" dirty="0" err="1" smtClean="0">
                <a:latin typeface="+mj-lt"/>
                <a:cs typeface="Arial" pitchFamily="34" charset="0"/>
              </a:rPr>
              <a:t>iv</a:t>
            </a:r>
            <a:r>
              <a:rPr lang="es-CO" sz="2000" dirty="0" smtClean="0">
                <a:latin typeface="+mj-lt"/>
                <a:cs typeface="Arial" pitchFamily="34" charset="0"/>
              </a:rPr>
              <a:t>) acciones sobre desplazamiento, </a:t>
            </a:r>
          </a:p>
          <a:p>
            <a:pPr algn="just"/>
            <a:r>
              <a:rPr lang="es-CO" sz="2000" dirty="0" smtClean="0">
                <a:latin typeface="+mj-lt"/>
                <a:cs typeface="Arial" pitchFamily="34" charset="0"/>
              </a:rPr>
              <a:t>(v) acciones sobre crímenes sexuales, </a:t>
            </a:r>
          </a:p>
          <a:p>
            <a:pPr algn="just"/>
            <a:r>
              <a:rPr lang="es-CO" sz="2000" dirty="0" smtClean="0">
                <a:latin typeface="+mj-lt"/>
                <a:cs typeface="Arial" pitchFamily="34" charset="0"/>
              </a:rPr>
              <a:t>(</a:t>
            </a:r>
            <a:r>
              <a:rPr lang="es-CO" sz="2000" dirty="0" err="1" smtClean="0">
                <a:latin typeface="+mj-lt"/>
                <a:cs typeface="Arial" pitchFamily="34" charset="0"/>
              </a:rPr>
              <a:t>vI</a:t>
            </a:r>
            <a:r>
              <a:rPr lang="es-CO" sz="2000" dirty="0" smtClean="0">
                <a:latin typeface="+mj-lt"/>
                <a:cs typeface="Arial" pitchFamily="34" charset="0"/>
              </a:rPr>
              <a:t>) acciones sobre falsos positivos.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1473</TotalTime>
  <Words>1778</Words>
  <Application>Microsoft Office PowerPoint</Application>
  <PresentationFormat>Presentación en pantalla (4:3)</PresentationFormat>
  <Paragraphs>208</Paragraphs>
  <Slides>27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3" baseType="lpstr">
      <vt:lpstr>Arial</vt:lpstr>
      <vt:lpstr>Arial Narrow</vt:lpstr>
      <vt:lpstr>Calibri</vt:lpstr>
      <vt:lpstr>Trebuchet MS</vt:lpstr>
      <vt:lpstr>Wingdings 3</vt:lpstr>
      <vt:lpstr>Faceta</vt:lpstr>
      <vt:lpstr>Víctimas de Crímenes de Estado en la CPI: Los Derechos Humanos como contrahegemonía </vt:lpstr>
      <vt:lpstr>Temario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Una (de las) paradoja de los DDHH</vt:lpstr>
      <vt:lpstr>Paradoja de los DDHH (2)</vt:lpstr>
      <vt:lpstr>Paradoja de los DDHH (3)</vt:lpstr>
      <vt:lpstr>Paradoja de los DDHH (4)</vt:lpstr>
      <vt:lpstr>Paradoja de los DDHH (4)</vt:lpstr>
      <vt:lpstr>Presentación de PowerPoint</vt:lpstr>
      <vt:lpstr>Una visión contrahegemónica DDHH</vt:lpstr>
      <vt:lpstr>Una visión contrahegemónica DDHH (¿Dónde?)</vt:lpstr>
      <vt:lpstr>Presentación de PowerPoint</vt:lpstr>
      <vt:lpstr>Ius Cogens</vt:lpstr>
      <vt:lpstr>Vasos comunicantes entre el DIDH y el DPI</vt:lpstr>
      <vt:lpstr>¿DPI como resistencia? </vt:lpstr>
      <vt:lpstr>¿DPI como resistencia? ¡SI! </vt:lpstr>
      <vt:lpstr>¿DPI como resistencia? ¡SI! (2)</vt:lpstr>
      <vt:lpstr>¿DPI como resistencia? ¡SI! (3)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APROXIMACIONES AL DERECHO PENAL INTERNACIONAL</dc:title>
  <dc:creator>Sandra Gamboa</dc:creator>
  <cp:lastModifiedBy>Funcionario Usta</cp:lastModifiedBy>
  <cp:revision>460</cp:revision>
  <dcterms:created xsi:type="dcterms:W3CDTF">2012-02-29T20:58:02Z</dcterms:created>
  <dcterms:modified xsi:type="dcterms:W3CDTF">2013-10-08T16:34:34Z</dcterms:modified>
</cp:coreProperties>
</file>